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2052" y="-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8F166-358A-4AC9-93DF-2E953D4E311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0F77A-7BC7-4A43-9E45-F32EF04F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108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8F166-358A-4AC9-93DF-2E953D4E311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0F77A-7BC7-4A43-9E45-F32EF04F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284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8F166-358A-4AC9-93DF-2E953D4E311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0F77A-7BC7-4A43-9E45-F32EF04F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002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8F166-358A-4AC9-93DF-2E953D4E311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0F77A-7BC7-4A43-9E45-F32EF04F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64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8F166-358A-4AC9-93DF-2E953D4E311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0F77A-7BC7-4A43-9E45-F32EF04F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513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8F166-358A-4AC9-93DF-2E953D4E311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0F77A-7BC7-4A43-9E45-F32EF04F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854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8F166-358A-4AC9-93DF-2E953D4E311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0F77A-7BC7-4A43-9E45-F32EF04F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497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8F166-358A-4AC9-93DF-2E953D4E311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0F77A-7BC7-4A43-9E45-F32EF04F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48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8F166-358A-4AC9-93DF-2E953D4E311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0F77A-7BC7-4A43-9E45-F32EF04F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658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8F166-358A-4AC9-93DF-2E953D4E311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0F77A-7BC7-4A43-9E45-F32EF04F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66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8F166-358A-4AC9-93DF-2E953D4E311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0F77A-7BC7-4A43-9E45-F32EF04F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813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48F166-358A-4AC9-93DF-2E953D4E311B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50F77A-7BC7-4A43-9E45-F32EF04F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608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://www.univest.com.eg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univest.com.e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51642EBF-2640-E7E8-D076-2964488C6B6A}"/>
              </a:ext>
            </a:extLst>
          </p:cNvPr>
          <p:cNvSpPr txBox="1"/>
          <p:nvPr/>
        </p:nvSpPr>
        <p:spPr>
          <a:xfrm>
            <a:off x="-13165" y="4806993"/>
            <a:ext cx="41129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>
                  <a:lumMod val="9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Dependable refrigeration system with high power, rapid cooling capability, efficient internal air circulation, and consistent temperature maintenance for the preservation of food.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Temperature controls and display digitally integrated with an automatic defrost mechanism.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robust, self-contained system featuring stainless steel exteriors and interiors, a coated evaporator coil, and an oversized compressor mounted on the side.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376701-A5B3-3D29-F6B7-A349FCD89653}"/>
              </a:ext>
            </a:extLst>
          </p:cNvPr>
          <p:cNvSpPr txBox="1"/>
          <p:nvPr/>
        </p:nvSpPr>
        <p:spPr>
          <a:xfrm>
            <a:off x="4099805" y="1975922"/>
            <a:ext cx="275819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D0D0D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robust refrigeration system, built with sturdy stainless steel, ensures enduring durability and reliability. Crafted with precision, it withstands daily use while enhancing the aesthetic appeal of any space. With a focus on excellence, it maintains optimal cold storage conditions, preserving perishable goods with the highest standards of quality and freshness.</a:t>
            </a:r>
            <a:endParaRPr lang="en-US" sz="1200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57FF3CC-C47A-100C-B423-AD96B8513DD2}"/>
              </a:ext>
            </a:extLst>
          </p:cNvPr>
          <p:cNvSpPr/>
          <p:nvPr/>
        </p:nvSpPr>
        <p:spPr>
          <a:xfrm>
            <a:off x="3723966" y="1915577"/>
            <a:ext cx="3052915" cy="4741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8" name="object 21">
            <a:extLst>
              <a:ext uri="{FF2B5EF4-FFF2-40B4-BE49-F238E27FC236}">
                <a16:creationId xmlns:a16="http://schemas.microsoft.com/office/drawing/2014/main" id="{7D2261B5-DF8C-CCB7-E9B5-F46388DC3BC4}"/>
              </a:ext>
            </a:extLst>
          </p:cNvPr>
          <p:cNvSpPr txBox="1"/>
          <p:nvPr/>
        </p:nvSpPr>
        <p:spPr>
          <a:xfrm>
            <a:off x="1696720" y="9215875"/>
            <a:ext cx="1732280" cy="47256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45"/>
              </a:spcBef>
            </a:pPr>
            <a:r>
              <a:rPr sz="6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Address: </a:t>
            </a:r>
            <a:r>
              <a:rPr sz="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7 </a:t>
            </a:r>
            <a:r>
              <a:rPr sz="600" spc="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El </a:t>
            </a:r>
            <a:r>
              <a:rPr sz="6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Esraa </a:t>
            </a:r>
            <a:r>
              <a:rPr sz="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Street Off </a:t>
            </a:r>
            <a:r>
              <a:rPr sz="6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Lebanon </a:t>
            </a:r>
            <a:r>
              <a:rPr sz="600" spc="-204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Street, </a:t>
            </a:r>
            <a:r>
              <a:rPr sz="600" spc="-1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Mohandeseen</a:t>
            </a:r>
            <a:r>
              <a:rPr sz="600" spc="-1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lang="en-US" sz="600" spc="-1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Giza,</a:t>
            </a:r>
            <a:r>
              <a:rPr sz="600" spc="-3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Egypt</a:t>
            </a:r>
            <a:endParaRPr sz="6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Tel:</a:t>
            </a:r>
            <a:r>
              <a:rPr sz="600" spc="-2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(+20)1000028820</a:t>
            </a:r>
            <a:endParaRPr sz="6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Fax:</a:t>
            </a:r>
            <a:r>
              <a:rPr sz="600" spc="-3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(+202)33039336</a:t>
            </a:r>
            <a:endParaRPr sz="6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2" name="object 22">
            <a:extLst>
              <a:ext uri="{FF2B5EF4-FFF2-40B4-BE49-F238E27FC236}">
                <a16:creationId xmlns:a16="http://schemas.microsoft.com/office/drawing/2014/main" id="{7818C959-E0BE-90BC-5EEC-A583E2E35AB7}"/>
              </a:ext>
            </a:extLst>
          </p:cNvPr>
          <p:cNvSpPr txBox="1">
            <a:spLocks/>
          </p:cNvSpPr>
          <p:nvPr/>
        </p:nvSpPr>
        <p:spPr>
          <a:xfrm>
            <a:off x="4963065" y="9215875"/>
            <a:ext cx="1813815" cy="39780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>
            <a:defPPr>
              <a:defRPr kern="0"/>
            </a:defPPr>
            <a:lvl1pPr>
              <a:defRPr sz="60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 marR="5080" lvl="0" indent="0" defTabSz="914400" eaLnBrk="1" fontAlgn="auto" latinLnBrk="0" hangingPunct="1">
              <a:lnSpc>
                <a:spcPct val="1074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All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major components</a:t>
            </a:r>
            <a:r>
              <a:rPr kumimoji="0" lang="en-US" b="0" i="0" u="none" strike="noStrike" kern="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are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EU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origin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Ce</a:t>
            </a:r>
            <a:r>
              <a:rPr kumimoji="0" lang="en-US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tif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kumimoji="0" lang="en-US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kumimoji="0" lang="en-US" b="0" i="0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w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</a:t>
            </a:r>
            <a:r>
              <a:rPr kumimoji="0" lang="en-US" b="0" i="1" u="none" strike="noStrike" kern="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cy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to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ti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ll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y  develop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and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improve 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its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products,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UNIVEST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reserves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the right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to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change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dimensions, 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ci</a:t>
            </a:r>
            <a:r>
              <a:rPr kumimoji="0" lang="en-US" b="0" i="1" u="none" strike="noStrike" kern="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ti</a:t>
            </a:r>
            <a:r>
              <a:rPr kumimoji="0" lang="en-US" b="0" i="1" u="none" strike="noStrike" kern="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ns</a:t>
            </a:r>
            <a:r>
              <a:rPr kumimoji="0" lang="en-US" b="0" i="1" u="none" strike="noStrike" kern="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lang="en-US" b="0" i="1" u="none" strike="noStrike" kern="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nd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lang="en-US" b="0" i="1" u="none" strike="noStrike" kern="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y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me 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without prior 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notice.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E73D6FCC-579D-58B4-A9CD-0ACA2CB0C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192" y="9152661"/>
            <a:ext cx="1280184" cy="690684"/>
          </a:xfrm>
          <a:prstGeom prst="rect">
            <a:avLst/>
          </a:prstGeom>
        </p:spPr>
      </p:pic>
      <p:pic>
        <p:nvPicPr>
          <p:cNvPr id="45" name="Picture 44" descr="A red and black logo&#10;&#10;Description automatically generated">
            <a:extLst>
              <a:ext uri="{FF2B5EF4-FFF2-40B4-BE49-F238E27FC236}">
                <a16:creationId xmlns:a16="http://schemas.microsoft.com/office/drawing/2014/main" id="{1CDF630C-9457-4B38-5BB7-42EEB6D5C5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1" t="12295" r="10040" b="16582"/>
          <a:stretch/>
        </p:blipFill>
        <p:spPr>
          <a:xfrm>
            <a:off x="0" y="4580"/>
            <a:ext cx="2052483" cy="88047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6C720A0-EDE7-5709-0B77-5C248B64EBE2}"/>
              </a:ext>
            </a:extLst>
          </p:cNvPr>
          <p:cNvSpPr/>
          <p:nvPr/>
        </p:nvSpPr>
        <p:spPr>
          <a:xfrm>
            <a:off x="0" y="933945"/>
            <a:ext cx="6858000" cy="47414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Upright Freezer</a:t>
            </a:r>
            <a:endParaRPr lang="en-US" sz="1400" b="1" dirty="0">
              <a:solidFill>
                <a:schemeClr val="bg1">
                  <a:lumMod val="9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46" name="Picture 45" descr="A red and black logo&#10;&#10;Description automatically generated">
            <a:extLst>
              <a:ext uri="{FF2B5EF4-FFF2-40B4-BE49-F238E27FC236}">
                <a16:creationId xmlns:a16="http://schemas.microsoft.com/office/drawing/2014/main" id="{964DF261-6181-C907-5CA9-8C92E6C5062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4" t="28424" b="22059"/>
          <a:stretch/>
        </p:blipFill>
        <p:spPr>
          <a:xfrm>
            <a:off x="249313" y="9242101"/>
            <a:ext cx="1208247" cy="345347"/>
          </a:xfrm>
          <a:prstGeom prst="rect">
            <a:avLst/>
          </a:prstGeom>
          <a:ln>
            <a:noFill/>
          </a:ln>
        </p:spPr>
      </p:pic>
      <p:sp>
        <p:nvSpPr>
          <p:cNvPr id="47" name="object 19">
            <a:extLst>
              <a:ext uri="{FF2B5EF4-FFF2-40B4-BE49-F238E27FC236}">
                <a16:creationId xmlns:a16="http://schemas.microsoft.com/office/drawing/2014/main" id="{90E3A7B9-41C1-0404-9196-10D3B53B8F34}"/>
              </a:ext>
            </a:extLst>
          </p:cNvPr>
          <p:cNvSpPr txBox="1"/>
          <p:nvPr/>
        </p:nvSpPr>
        <p:spPr>
          <a:xfrm>
            <a:off x="380045" y="9561222"/>
            <a:ext cx="1022985" cy="134011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59690" marR="5080" indent="-47625">
              <a:lnSpc>
                <a:spcPts val="1030"/>
              </a:lnSpc>
              <a:spcBef>
                <a:spcPts val="45"/>
              </a:spcBef>
            </a:pPr>
            <a:r>
              <a:rPr sz="800" b="1" spc="-1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www.univest.com.eg</a:t>
            </a:r>
            <a:endParaRPr sz="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69E94B6-536A-11F8-F1B8-728586034B19}"/>
              </a:ext>
            </a:extLst>
          </p:cNvPr>
          <p:cNvCxnSpPr>
            <a:cxnSpLocks/>
          </p:cNvCxnSpPr>
          <p:nvPr/>
        </p:nvCxnSpPr>
        <p:spPr>
          <a:xfrm>
            <a:off x="0" y="4353134"/>
            <a:ext cx="6858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F5A45F5-F401-E774-576B-57196F090A98}"/>
              </a:ext>
            </a:extLst>
          </p:cNvPr>
          <p:cNvCxnSpPr>
            <a:cxnSpLocks/>
          </p:cNvCxnSpPr>
          <p:nvPr/>
        </p:nvCxnSpPr>
        <p:spPr>
          <a:xfrm>
            <a:off x="4077244" y="1408091"/>
            <a:ext cx="0" cy="294504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E3D38EF-7EED-63F6-1993-6D010AE596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962615"/>
              </p:ext>
            </p:extLst>
          </p:nvPr>
        </p:nvGraphicFramePr>
        <p:xfrm>
          <a:off x="0" y="4546003"/>
          <a:ext cx="4077244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7244">
                  <a:extLst>
                    <a:ext uri="{9D8B030D-6E8A-4147-A177-3AD203B41FA5}">
                      <a16:colId xmlns:a16="http://schemas.microsoft.com/office/drawing/2014/main" val="924207547"/>
                    </a:ext>
                  </a:extLst>
                </a:gridCol>
              </a:tblGrid>
              <a:tr h="23046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KEY FEATURES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825323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2E5266E-656C-04A1-8B9B-142376C3D3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309108"/>
              </p:ext>
            </p:extLst>
          </p:nvPr>
        </p:nvGraphicFramePr>
        <p:xfrm>
          <a:off x="4099804" y="1589179"/>
          <a:ext cx="2758195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8195">
                  <a:extLst>
                    <a:ext uri="{9D8B030D-6E8A-4147-A177-3AD203B41FA5}">
                      <a16:colId xmlns:a16="http://schemas.microsoft.com/office/drawing/2014/main" val="9242075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DESCRIPTION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825323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10A15B83-DD85-152D-84CA-D16F886580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687761"/>
              </p:ext>
            </p:extLst>
          </p:nvPr>
        </p:nvGraphicFramePr>
        <p:xfrm>
          <a:off x="4033683" y="4546003"/>
          <a:ext cx="2824317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4317">
                  <a:extLst>
                    <a:ext uri="{9D8B030D-6E8A-4147-A177-3AD203B41FA5}">
                      <a16:colId xmlns:a16="http://schemas.microsoft.com/office/drawing/2014/main" val="1389301978"/>
                    </a:ext>
                  </a:extLst>
                </a:gridCol>
              </a:tblGrid>
              <a:tr h="231903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ADDITIONAL FEATURES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4295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8CDE9F89-8090-0BF6-A017-F40DB615119F}"/>
              </a:ext>
            </a:extLst>
          </p:cNvPr>
          <p:cNvSpPr txBox="1"/>
          <p:nvPr/>
        </p:nvSpPr>
        <p:spPr>
          <a:xfrm>
            <a:off x="4148855" y="4972905"/>
            <a:ext cx="26375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Heavy duty stainless steel adjustable legs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High efficiency polyurethane foam insulation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Self-closing doors mechanism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Silicon rubber gasket for tight sealing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Available with multiple door orientations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B507096-9805-FEE6-68A0-A2716D6F52A4}"/>
              </a:ext>
            </a:extLst>
          </p:cNvPr>
          <p:cNvCxnSpPr>
            <a:cxnSpLocks/>
          </p:cNvCxnSpPr>
          <p:nvPr/>
        </p:nvCxnSpPr>
        <p:spPr>
          <a:xfrm flipH="1">
            <a:off x="4033683" y="4353134"/>
            <a:ext cx="43561" cy="461892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9F7418EB-481A-F728-2E49-1557D81428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64103"/>
              </p:ext>
            </p:extLst>
          </p:nvPr>
        </p:nvGraphicFramePr>
        <p:xfrm>
          <a:off x="4067187" y="7002731"/>
          <a:ext cx="2790813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0813">
                  <a:extLst>
                    <a:ext uri="{9D8B030D-6E8A-4147-A177-3AD203B41FA5}">
                      <a16:colId xmlns:a16="http://schemas.microsoft.com/office/drawing/2014/main" val="1389301978"/>
                    </a:ext>
                  </a:extLst>
                </a:gridCol>
              </a:tblGrid>
              <a:tr h="243841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  <a:latin typeface="+mj-lt"/>
                        </a:rPr>
                        <a:t>INSTALLATION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4295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4CDADEA0-37C6-0575-EF3C-6E0B199D6150}"/>
              </a:ext>
            </a:extLst>
          </p:cNvPr>
          <p:cNvSpPr txBox="1"/>
          <p:nvPr/>
        </p:nvSpPr>
        <p:spPr>
          <a:xfrm>
            <a:off x="4047329" y="7362553"/>
            <a:ext cx="2790813" cy="1082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" marR="215265">
              <a:lnSpc>
                <a:spcPct val="107500"/>
              </a:lnSpc>
              <a:spcBef>
                <a:spcPts val="540"/>
              </a:spcBef>
            </a:pP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Installations</a:t>
            </a:r>
            <a:r>
              <a:rPr lang="en-US" sz="12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must </a:t>
            </a:r>
            <a:r>
              <a:rPr lang="en-US" sz="12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be</a:t>
            </a: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in </a:t>
            </a:r>
            <a:r>
              <a:rPr lang="en-US" sz="12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accordance</a:t>
            </a:r>
            <a:r>
              <a:rPr lang="en-US" sz="1200" spc="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with </a:t>
            </a:r>
            <a:r>
              <a:rPr lang="en-US" sz="1200" spc="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all</a:t>
            </a: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local electrical </a:t>
            </a:r>
            <a:r>
              <a:rPr lang="en-US" sz="12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systems,</a:t>
            </a:r>
            <a:r>
              <a:rPr lang="en-US" sz="1200" spc="1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particularly</a:t>
            </a:r>
            <a:r>
              <a:rPr lang="en-US" sz="12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lang="en-US" sz="1200" spc="-1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minimum</a:t>
            </a:r>
            <a:r>
              <a:rPr lang="en-US" sz="1200" spc="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wire </a:t>
            </a:r>
            <a:r>
              <a:rPr lang="en-US" sz="1200" spc="-204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gauge</a:t>
            </a:r>
            <a:r>
              <a:rPr lang="en-US" sz="1200" spc="-1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needed</a:t>
            </a:r>
            <a:r>
              <a:rPr lang="en-US" sz="1200" spc="-1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for</a:t>
            </a:r>
            <a:r>
              <a:rPr lang="en-US" sz="1200" spc="-1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spc="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field</a:t>
            </a:r>
            <a:r>
              <a:rPr lang="en-US" sz="1200" spc="-1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connection</a:t>
            </a:r>
            <a:r>
              <a:rPr lang="en-US" sz="1200" spc="-1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and</a:t>
            </a:r>
            <a:r>
              <a:rPr lang="en-US" sz="1200" spc="-1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ventilation</a:t>
            </a:r>
            <a:r>
              <a:rPr lang="en-US" sz="12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supply.</a:t>
            </a:r>
            <a:endParaRPr lang="en-US" sz="12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867002A-AD22-1394-E71E-C8D7A93021BA}"/>
              </a:ext>
            </a:extLst>
          </p:cNvPr>
          <p:cNvCxnSpPr>
            <a:cxnSpLocks/>
          </p:cNvCxnSpPr>
          <p:nvPr/>
        </p:nvCxnSpPr>
        <p:spPr>
          <a:xfrm>
            <a:off x="0" y="8972055"/>
            <a:ext cx="6858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ectangle 9">
            <a:extLst>
              <a:ext uri="{FF2B5EF4-FFF2-40B4-BE49-F238E27FC236}">
                <a16:creationId xmlns:a16="http://schemas.microsoft.com/office/drawing/2014/main" id="{62A0D8C5-F4FA-80F6-D6A7-C0E0751E5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2245" y="365236"/>
            <a:ext cx="4395755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4146550" algn="r"/>
                <a:tab pos="5943600" algn="r"/>
              </a:tabLst>
            </a:pPr>
            <a:r>
              <a:rPr kumimoji="0" lang="en-US" altLang="en-US" sz="1100" b="0" i="0" u="none" strike="noStrike" cap="none" normalizeH="0" baseline="0" dirty="0" bmk="_Hlk138357542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4146550" algn="r"/>
                <a:tab pos="5943600" algn="r"/>
              </a:tabLst>
            </a:pPr>
            <a:r>
              <a:rPr kumimoji="0" lang="en-US" altLang="en-US" sz="1100" b="0" i="0" u="none" strike="noStrike" cap="none" normalizeH="0" baseline="0" dirty="0" bmk="_Hlk138357542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Project:____________     Item #:____________ 	    Quantity:_____________</a:t>
            </a:r>
            <a:r>
              <a:rPr kumimoji="0" lang="en-US" altLang="en-US" sz="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2CC7DA-5609-DFAA-B765-42E4A864BA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330" y="1494774"/>
            <a:ext cx="2105319" cy="280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5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8">
            <a:extLst>
              <a:ext uri="{FF2B5EF4-FFF2-40B4-BE49-F238E27FC236}">
                <a16:creationId xmlns:a16="http://schemas.microsoft.com/office/drawing/2014/main" id="{9DACCE41-E673-0712-873D-71EA8EC8B945}"/>
              </a:ext>
            </a:extLst>
          </p:cNvPr>
          <p:cNvSpPr/>
          <p:nvPr/>
        </p:nvSpPr>
        <p:spPr>
          <a:xfrm>
            <a:off x="153598" y="2041114"/>
            <a:ext cx="6579645" cy="2094162"/>
          </a:xfrm>
          <a:custGeom>
            <a:avLst/>
            <a:gdLst/>
            <a:ahLst/>
            <a:cxnLst/>
            <a:rect l="l" t="t" r="r" b="b"/>
            <a:pathLst>
              <a:path w="6851650" h="2285365">
                <a:moveTo>
                  <a:pt x="0" y="2285365"/>
                </a:moveTo>
                <a:lnTo>
                  <a:pt x="6851650" y="2285365"/>
                </a:lnTo>
                <a:lnTo>
                  <a:pt x="6851650" y="0"/>
                </a:lnTo>
                <a:lnTo>
                  <a:pt x="0" y="0"/>
                </a:lnTo>
                <a:lnTo>
                  <a:pt x="0" y="2285365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9B9CE8D-8C86-8B12-4821-4A72FDF2F5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024292"/>
              </p:ext>
            </p:extLst>
          </p:nvPr>
        </p:nvGraphicFramePr>
        <p:xfrm>
          <a:off x="120657" y="4281864"/>
          <a:ext cx="6616685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7404">
                  <a:extLst>
                    <a:ext uri="{9D8B030D-6E8A-4147-A177-3AD203B41FA5}">
                      <a16:colId xmlns:a16="http://schemas.microsoft.com/office/drawing/2014/main" val="1389301978"/>
                    </a:ext>
                  </a:extLst>
                </a:gridCol>
                <a:gridCol w="1067117">
                  <a:extLst>
                    <a:ext uri="{9D8B030D-6E8A-4147-A177-3AD203B41FA5}">
                      <a16:colId xmlns:a16="http://schemas.microsoft.com/office/drawing/2014/main" val="2052894550"/>
                    </a:ext>
                  </a:extLst>
                </a:gridCol>
                <a:gridCol w="1095061">
                  <a:extLst>
                    <a:ext uri="{9D8B030D-6E8A-4147-A177-3AD203B41FA5}">
                      <a16:colId xmlns:a16="http://schemas.microsoft.com/office/drawing/2014/main" val="4287786501"/>
                    </a:ext>
                  </a:extLst>
                </a:gridCol>
                <a:gridCol w="1152843">
                  <a:extLst>
                    <a:ext uri="{9D8B030D-6E8A-4147-A177-3AD203B41FA5}">
                      <a16:colId xmlns:a16="http://schemas.microsoft.com/office/drawing/2014/main" val="1335003945"/>
                    </a:ext>
                  </a:extLst>
                </a:gridCol>
                <a:gridCol w="1167130">
                  <a:extLst>
                    <a:ext uri="{9D8B030D-6E8A-4147-A177-3AD203B41FA5}">
                      <a16:colId xmlns:a16="http://schemas.microsoft.com/office/drawing/2014/main" val="2791042518"/>
                    </a:ext>
                  </a:extLst>
                </a:gridCol>
                <a:gridCol w="1167130">
                  <a:extLst>
                    <a:ext uri="{9D8B030D-6E8A-4147-A177-3AD203B41FA5}">
                      <a16:colId xmlns:a16="http://schemas.microsoft.com/office/drawing/2014/main" val="3469147140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TECHNICAL SPECIFICATIONS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4295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Model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FR1T-01-SD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FR1T-01-DD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FR1T-02-SD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FR1T-02-TD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FR1T-02-QD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439306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Dimensions (W x D x H)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70 x 80 x 200 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70 x 80 x 200 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170 </a:t>
                      </a:r>
                      <a:r>
                        <a:rPr lang="en-US" sz="1000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x 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80 x 200 </a:t>
                      </a:r>
                      <a:r>
                        <a:rPr lang="en-US" sz="1000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170 x 80 x 200 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170 x 80 x 200 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0092608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Temperature Range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-18°C – 0°C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-18°C – 0°C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-18°C – 0°C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-18°C – 0°C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-18°C – 0°C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654776"/>
                  </a:ext>
                </a:extLst>
              </a:tr>
              <a:tr h="283576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Number of Doors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1458995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Capacity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700 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700 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1400 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1400 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1400 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077848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Refrigerant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 404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kern="1200" dirty="0">
                          <a:solidFill>
                            <a:schemeClr val="dk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 404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kern="1200" dirty="0">
                          <a:solidFill>
                            <a:schemeClr val="dk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 404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kern="1200" dirty="0">
                          <a:solidFill>
                            <a:schemeClr val="dk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 404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kern="1200" dirty="0">
                          <a:solidFill>
                            <a:schemeClr val="dk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 404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1777840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Compressor Power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0.5 </a:t>
                      </a:r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hp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0.5 hp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1.5 hp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1.5 hp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1.5 hp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764412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Voltage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220 V/1 Ph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kern="1200" dirty="0">
                          <a:solidFill>
                            <a:schemeClr val="dk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220 V/1 Ph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220 V/1 Ph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220 V/1 Ph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220 V/1 Ph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7046776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Frequency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50 Hz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kern="1200" dirty="0">
                          <a:solidFill>
                            <a:schemeClr val="dk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50 Hz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50 Hz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50 Hz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50 Hz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207635"/>
                  </a:ext>
                </a:extLst>
              </a:tr>
            </a:tbl>
          </a:graphicData>
        </a:graphic>
      </p:graphicFrame>
      <p:sp>
        <p:nvSpPr>
          <p:cNvPr id="23" name="object 21">
            <a:extLst>
              <a:ext uri="{FF2B5EF4-FFF2-40B4-BE49-F238E27FC236}">
                <a16:creationId xmlns:a16="http://schemas.microsoft.com/office/drawing/2014/main" id="{17FC3351-BD27-4E9D-8200-3AF6BE7B74D8}"/>
              </a:ext>
            </a:extLst>
          </p:cNvPr>
          <p:cNvSpPr txBox="1"/>
          <p:nvPr/>
        </p:nvSpPr>
        <p:spPr>
          <a:xfrm>
            <a:off x="1696720" y="9215875"/>
            <a:ext cx="1732280" cy="47256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45"/>
              </a:spcBef>
            </a:pPr>
            <a:r>
              <a:rPr sz="6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Address: </a:t>
            </a:r>
            <a:r>
              <a:rPr sz="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7 </a:t>
            </a:r>
            <a:r>
              <a:rPr sz="600" spc="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El </a:t>
            </a:r>
            <a:r>
              <a:rPr sz="6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Esraa </a:t>
            </a:r>
            <a:r>
              <a:rPr sz="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Street Off </a:t>
            </a:r>
            <a:r>
              <a:rPr sz="6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Lebanon </a:t>
            </a:r>
            <a:r>
              <a:rPr sz="600" spc="-204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Street, </a:t>
            </a:r>
            <a:r>
              <a:rPr sz="600" spc="-1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Mohandeseen</a:t>
            </a:r>
            <a:r>
              <a:rPr sz="600" spc="-1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lang="en-US" sz="600" spc="-1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Giza,</a:t>
            </a:r>
            <a:r>
              <a:rPr sz="600" spc="-3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Egypt</a:t>
            </a:r>
            <a:endParaRPr sz="6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Tel:</a:t>
            </a:r>
            <a:r>
              <a:rPr sz="600" spc="-2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(+20)1000028820</a:t>
            </a:r>
            <a:endParaRPr sz="6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Fax:</a:t>
            </a:r>
            <a:r>
              <a:rPr sz="600" spc="-3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00" spc="-5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(+202)33039336</a:t>
            </a:r>
            <a:endParaRPr sz="6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4" name="object 22">
            <a:extLst>
              <a:ext uri="{FF2B5EF4-FFF2-40B4-BE49-F238E27FC236}">
                <a16:creationId xmlns:a16="http://schemas.microsoft.com/office/drawing/2014/main" id="{D7E99E1C-6337-663E-B32D-1FF6EA39D8EA}"/>
              </a:ext>
            </a:extLst>
          </p:cNvPr>
          <p:cNvSpPr txBox="1">
            <a:spLocks/>
          </p:cNvSpPr>
          <p:nvPr/>
        </p:nvSpPr>
        <p:spPr>
          <a:xfrm>
            <a:off x="4963065" y="9215875"/>
            <a:ext cx="1813815" cy="39780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>
            <a:defPPr>
              <a:defRPr kern="0"/>
            </a:defPPr>
            <a:lvl1pPr>
              <a:defRPr sz="60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 marR="5080" lvl="0" indent="0" defTabSz="914400" eaLnBrk="1" fontAlgn="auto" latinLnBrk="0" hangingPunct="1">
              <a:lnSpc>
                <a:spcPct val="1074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All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major components</a:t>
            </a:r>
            <a:r>
              <a:rPr kumimoji="0" lang="en-US" b="0" i="0" u="none" strike="noStrike" kern="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are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EU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origin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Ce</a:t>
            </a:r>
            <a:r>
              <a:rPr kumimoji="0" lang="en-US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tif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kumimoji="0" lang="en-US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kumimoji="0" lang="en-US" b="0" i="0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w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</a:t>
            </a:r>
            <a:r>
              <a:rPr kumimoji="0" lang="en-US" b="0" i="1" u="none" strike="noStrike" kern="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cy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to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ti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ll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y  develop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and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improve 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its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products,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UNIVEST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reserves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the right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to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change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dimensions, 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ci</a:t>
            </a:r>
            <a:r>
              <a:rPr kumimoji="0" lang="en-US" b="0" i="1" u="none" strike="noStrike" kern="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ti</a:t>
            </a:r>
            <a:r>
              <a:rPr kumimoji="0" lang="en-US" b="0" i="1" u="none" strike="noStrike" kern="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ns</a:t>
            </a:r>
            <a:r>
              <a:rPr kumimoji="0" lang="en-US" b="0" i="1" u="none" strike="noStrike" kern="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lang="en-US" b="0" i="1" u="none" strike="noStrike" kern="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nd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lang="en-US" b="0" i="1" u="none" strike="noStrike" kern="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y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me 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without prior 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notice.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FA4BE88-E129-18CA-6D85-A55D79EBC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192" y="9152661"/>
            <a:ext cx="1280184" cy="690684"/>
          </a:xfrm>
          <a:prstGeom prst="rect">
            <a:avLst/>
          </a:prstGeom>
        </p:spPr>
      </p:pic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C7117A98-F613-AD6F-733C-057F4EFBD8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817690"/>
              </p:ext>
            </p:extLst>
          </p:nvPr>
        </p:nvGraphicFramePr>
        <p:xfrm>
          <a:off x="153598" y="1548501"/>
          <a:ext cx="6579644" cy="321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9644">
                  <a:extLst>
                    <a:ext uri="{9D8B030D-6E8A-4147-A177-3AD203B41FA5}">
                      <a16:colId xmlns:a16="http://schemas.microsoft.com/office/drawing/2014/main" val="1389301978"/>
                    </a:ext>
                  </a:extLst>
                </a:gridCol>
              </a:tblGrid>
              <a:tr h="321765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PRODUCT VIEWS &amp; DIMENSIONS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4295"/>
                  </a:ext>
                </a:extLst>
              </a:tr>
            </a:tbl>
          </a:graphicData>
        </a:graphic>
      </p:graphicFrame>
      <p:pic>
        <p:nvPicPr>
          <p:cNvPr id="33" name="Picture 32" descr="A red and black logo&#10;&#10;Description automatically generated">
            <a:extLst>
              <a:ext uri="{FF2B5EF4-FFF2-40B4-BE49-F238E27FC236}">
                <a16:creationId xmlns:a16="http://schemas.microsoft.com/office/drawing/2014/main" id="{B3AD3365-DAA5-FF90-0FF7-EAD49D9EBB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4" t="28424" b="22059"/>
          <a:stretch/>
        </p:blipFill>
        <p:spPr>
          <a:xfrm>
            <a:off x="232881" y="9215875"/>
            <a:ext cx="1208247" cy="345347"/>
          </a:xfrm>
          <a:prstGeom prst="rect">
            <a:avLst/>
          </a:prstGeom>
          <a:ln>
            <a:noFill/>
          </a:ln>
        </p:spPr>
      </p:pic>
      <p:sp>
        <p:nvSpPr>
          <p:cNvPr id="34" name="object 19">
            <a:extLst>
              <a:ext uri="{FF2B5EF4-FFF2-40B4-BE49-F238E27FC236}">
                <a16:creationId xmlns:a16="http://schemas.microsoft.com/office/drawing/2014/main" id="{C77FB099-D3CD-37A5-A2E4-C2584D642346}"/>
              </a:ext>
            </a:extLst>
          </p:cNvPr>
          <p:cNvSpPr txBox="1"/>
          <p:nvPr/>
        </p:nvSpPr>
        <p:spPr>
          <a:xfrm>
            <a:off x="395286" y="9568842"/>
            <a:ext cx="922974" cy="129074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59690" marR="5080" indent="-47625">
              <a:lnSpc>
                <a:spcPts val="1030"/>
              </a:lnSpc>
              <a:spcBef>
                <a:spcPts val="45"/>
              </a:spcBef>
            </a:pPr>
            <a:r>
              <a:rPr sz="800" b="1" spc="-1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www.univest.com.eg</a:t>
            </a:r>
            <a:endParaRPr sz="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EAF36C95-58DC-3509-E3E1-D44DAAC640D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1" t="12295" r="10040" b="16582"/>
          <a:stretch/>
        </p:blipFill>
        <p:spPr>
          <a:xfrm>
            <a:off x="0" y="4580"/>
            <a:ext cx="2052483" cy="88047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0F4DFD9-BCA6-393A-C6DB-4CF0DA3C747E}"/>
              </a:ext>
            </a:extLst>
          </p:cNvPr>
          <p:cNvCxnSpPr>
            <a:cxnSpLocks/>
          </p:cNvCxnSpPr>
          <p:nvPr/>
        </p:nvCxnSpPr>
        <p:spPr>
          <a:xfrm>
            <a:off x="0" y="8972055"/>
            <a:ext cx="6858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id="{83A1E60C-FF29-4D9D-670F-303301E21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2245" y="449874"/>
            <a:ext cx="461673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4146550" algn="r"/>
                <a:tab pos="5943600" algn="r"/>
              </a:tabLst>
            </a:pPr>
            <a:r>
              <a:rPr kumimoji="0" lang="en-US" altLang="en-US" sz="1100" b="0" i="0" u="none" strike="noStrike" cap="none" normalizeH="0" baseline="0" dirty="0" bmk="_Hlk138357542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4146550" algn="r"/>
                <a:tab pos="5943600" algn="r"/>
              </a:tabLst>
            </a:pPr>
            <a:r>
              <a:rPr kumimoji="0" lang="en-US" altLang="en-US" sz="1100" b="0" i="0" u="none" strike="noStrike" cap="none" normalizeH="0" baseline="0" dirty="0" bmk="_Hlk138357542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Project:____________     Item #:____________ 	    Quantity:_____________</a:t>
            </a:r>
            <a:r>
              <a:rPr kumimoji="0" lang="en-US" altLang="en-US" sz="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FD06DE-2CCB-9E04-9B09-52F934EAAE70}"/>
              </a:ext>
            </a:extLst>
          </p:cNvPr>
          <p:cNvSpPr txBox="1"/>
          <p:nvPr/>
        </p:nvSpPr>
        <p:spPr>
          <a:xfrm>
            <a:off x="642802" y="2319892"/>
            <a:ext cx="5622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Front</a:t>
            </a:r>
            <a:r>
              <a:rPr lang="en-US" sz="11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5B2571-146A-85CA-6443-F063EB868EE8}"/>
              </a:ext>
            </a:extLst>
          </p:cNvPr>
          <p:cNvSpPr txBox="1"/>
          <p:nvPr/>
        </p:nvSpPr>
        <p:spPr>
          <a:xfrm>
            <a:off x="2708096" y="2318162"/>
            <a:ext cx="4884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Side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3BC2F4-9D46-E9F5-7B14-AEFA377D1823}"/>
              </a:ext>
            </a:extLst>
          </p:cNvPr>
          <p:cNvSpPr txBox="1"/>
          <p:nvPr/>
        </p:nvSpPr>
        <p:spPr>
          <a:xfrm>
            <a:off x="3759582" y="2318162"/>
            <a:ext cx="4884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Top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C6D9D9-C95A-918F-C79B-A00529904A9D}"/>
              </a:ext>
            </a:extLst>
          </p:cNvPr>
          <p:cNvSpPr/>
          <p:nvPr/>
        </p:nvSpPr>
        <p:spPr>
          <a:xfrm>
            <a:off x="0" y="933945"/>
            <a:ext cx="6858000" cy="47414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Upright Freezer</a:t>
            </a:r>
            <a:endParaRPr lang="en-US" sz="1400" b="1" dirty="0">
              <a:solidFill>
                <a:schemeClr val="bg1">
                  <a:lumMod val="9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794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518</Words>
  <Application>Microsoft Office PowerPoint</Application>
  <PresentationFormat>A4 Paper (210x297 mm)</PresentationFormat>
  <Paragraphs>92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Mohamed Safieldin</dc:creator>
  <cp:lastModifiedBy>Mohamed Safieldin</cp:lastModifiedBy>
  <cp:revision>5</cp:revision>
  <dcterms:created xsi:type="dcterms:W3CDTF">2024-04-05T13:56:12Z</dcterms:created>
  <dcterms:modified xsi:type="dcterms:W3CDTF">2024-09-27T08:38:51Z</dcterms:modified>
</cp:coreProperties>
</file>