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2" autoAdjust="0"/>
    <p:restoredTop sz="94660"/>
  </p:normalViewPr>
  <p:slideViewPr>
    <p:cSldViewPr snapToGrid="0">
      <p:cViewPr varScale="1">
        <p:scale>
          <a:sx n="57" d="100"/>
          <a:sy n="57" d="100"/>
        </p:scale>
        <p:origin x="255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4ADB2AA-548D-44DE-80E9-7ED338072099}" type="datetimeFigureOut">
              <a:rPr lang="en-US" smtClean="0"/>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E52F59-C389-4044-A5DF-45130AB2C598}" type="slidenum">
              <a:rPr lang="en-US" smtClean="0"/>
              <a:t>‹#›</a:t>
            </a:fld>
            <a:endParaRPr lang="en-US"/>
          </a:p>
        </p:txBody>
      </p:sp>
    </p:spTree>
    <p:extLst>
      <p:ext uri="{BB962C8B-B14F-4D97-AF65-F5344CB8AC3E}">
        <p14:creationId xmlns:p14="http://schemas.microsoft.com/office/powerpoint/2010/main" val="3027027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ADB2AA-548D-44DE-80E9-7ED338072099}" type="datetimeFigureOut">
              <a:rPr lang="en-US" smtClean="0"/>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E52F59-C389-4044-A5DF-45130AB2C598}" type="slidenum">
              <a:rPr lang="en-US" smtClean="0"/>
              <a:t>‹#›</a:t>
            </a:fld>
            <a:endParaRPr lang="en-US"/>
          </a:p>
        </p:txBody>
      </p:sp>
    </p:spTree>
    <p:extLst>
      <p:ext uri="{BB962C8B-B14F-4D97-AF65-F5344CB8AC3E}">
        <p14:creationId xmlns:p14="http://schemas.microsoft.com/office/powerpoint/2010/main" val="4066721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ADB2AA-548D-44DE-80E9-7ED338072099}" type="datetimeFigureOut">
              <a:rPr lang="en-US" smtClean="0"/>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E52F59-C389-4044-A5DF-45130AB2C598}" type="slidenum">
              <a:rPr lang="en-US" smtClean="0"/>
              <a:t>‹#›</a:t>
            </a:fld>
            <a:endParaRPr lang="en-US"/>
          </a:p>
        </p:txBody>
      </p:sp>
    </p:spTree>
    <p:extLst>
      <p:ext uri="{BB962C8B-B14F-4D97-AF65-F5344CB8AC3E}">
        <p14:creationId xmlns:p14="http://schemas.microsoft.com/office/powerpoint/2010/main" val="1389420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4ADB2AA-548D-44DE-80E9-7ED338072099}" type="datetimeFigureOut">
              <a:rPr lang="en-US" smtClean="0"/>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E52F59-C389-4044-A5DF-45130AB2C598}" type="slidenum">
              <a:rPr lang="en-US" smtClean="0"/>
              <a:t>‹#›</a:t>
            </a:fld>
            <a:endParaRPr lang="en-US"/>
          </a:p>
        </p:txBody>
      </p:sp>
    </p:spTree>
    <p:extLst>
      <p:ext uri="{BB962C8B-B14F-4D97-AF65-F5344CB8AC3E}">
        <p14:creationId xmlns:p14="http://schemas.microsoft.com/office/powerpoint/2010/main" val="2736394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4ADB2AA-548D-44DE-80E9-7ED338072099}" type="datetimeFigureOut">
              <a:rPr lang="en-US" smtClean="0"/>
              <a:t>2/13/2025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E52F59-C389-4044-A5DF-45130AB2C598}" type="slidenum">
              <a:rPr lang="en-US" smtClean="0"/>
              <a:t>‹#›</a:t>
            </a:fld>
            <a:endParaRPr lang="en-US"/>
          </a:p>
        </p:txBody>
      </p:sp>
    </p:spTree>
    <p:extLst>
      <p:ext uri="{BB962C8B-B14F-4D97-AF65-F5344CB8AC3E}">
        <p14:creationId xmlns:p14="http://schemas.microsoft.com/office/powerpoint/2010/main" val="2111482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4ADB2AA-548D-44DE-80E9-7ED338072099}" type="datetimeFigureOut">
              <a:rPr lang="en-US" smtClean="0"/>
              <a:t>2/13/2025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E52F59-C389-4044-A5DF-45130AB2C598}" type="slidenum">
              <a:rPr lang="en-US" smtClean="0"/>
              <a:t>‹#›</a:t>
            </a:fld>
            <a:endParaRPr lang="en-US"/>
          </a:p>
        </p:txBody>
      </p:sp>
    </p:spTree>
    <p:extLst>
      <p:ext uri="{BB962C8B-B14F-4D97-AF65-F5344CB8AC3E}">
        <p14:creationId xmlns:p14="http://schemas.microsoft.com/office/powerpoint/2010/main" val="2810627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ADB2AA-548D-44DE-80E9-7ED338072099}" type="datetimeFigureOut">
              <a:rPr lang="en-US" smtClean="0"/>
              <a:t>2/13/2025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E52F59-C389-4044-A5DF-45130AB2C598}" type="slidenum">
              <a:rPr lang="en-US" smtClean="0"/>
              <a:t>‹#›</a:t>
            </a:fld>
            <a:endParaRPr lang="en-US"/>
          </a:p>
        </p:txBody>
      </p:sp>
    </p:spTree>
    <p:extLst>
      <p:ext uri="{BB962C8B-B14F-4D97-AF65-F5344CB8AC3E}">
        <p14:creationId xmlns:p14="http://schemas.microsoft.com/office/powerpoint/2010/main" val="1955183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4ADB2AA-548D-44DE-80E9-7ED338072099}" type="datetimeFigureOut">
              <a:rPr lang="en-US" smtClean="0"/>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E52F59-C389-4044-A5DF-45130AB2C598}" type="slidenum">
              <a:rPr lang="en-US" smtClean="0"/>
              <a:t>‹#›</a:t>
            </a:fld>
            <a:endParaRPr lang="en-US"/>
          </a:p>
        </p:txBody>
      </p:sp>
    </p:spTree>
    <p:extLst>
      <p:ext uri="{BB962C8B-B14F-4D97-AF65-F5344CB8AC3E}">
        <p14:creationId xmlns:p14="http://schemas.microsoft.com/office/powerpoint/2010/main" val="3214620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4ADB2AA-548D-44DE-80E9-7ED338072099}" type="datetimeFigureOut">
              <a:rPr lang="en-US" smtClean="0"/>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E52F59-C389-4044-A5DF-45130AB2C598}" type="slidenum">
              <a:rPr lang="en-US" smtClean="0"/>
              <a:t>‹#›</a:t>
            </a:fld>
            <a:endParaRPr lang="en-US"/>
          </a:p>
        </p:txBody>
      </p:sp>
    </p:spTree>
    <p:extLst>
      <p:ext uri="{BB962C8B-B14F-4D97-AF65-F5344CB8AC3E}">
        <p14:creationId xmlns:p14="http://schemas.microsoft.com/office/powerpoint/2010/main" val="1254014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ADB2AA-548D-44DE-80E9-7ED338072099}" type="datetimeFigureOut">
              <a:rPr lang="en-US" smtClean="0"/>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E52F59-C389-4044-A5DF-45130AB2C598}" type="slidenum">
              <a:rPr lang="en-US" smtClean="0"/>
              <a:t>‹#›</a:t>
            </a:fld>
            <a:endParaRPr lang="en-US"/>
          </a:p>
        </p:txBody>
      </p:sp>
    </p:spTree>
    <p:extLst>
      <p:ext uri="{BB962C8B-B14F-4D97-AF65-F5344CB8AC3E}">
        <p14:creationId xmlns:p14="http://schemas.microsoft.com/office/powerpoint/2010/main" val="3951625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ADB2AA-548D-44DE-80E9-7ED338072099}" type="datetimeFigureOut">
              <a:rPr lang="en-US" smtClean="0"/>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E52F59-C389-4044-A5DF-45130AB2C598}" type="slidenum">
              <a:rPr lang="en-US" smtClean="0"/>
              <a:t>‹#›</a:t>
            </a:fld>
            <a:endParaRPr lang="en-US"/>
          </a:p>
        </p:txBody>
      </p:sp>
    </p:spTree>
    <p:extLst>
      <p:ext uri="{BB962C8B-B14F-4D97-AF65-F5344CB8AC3E}">
        <p14:creationId xmlns:p14="http://schemas.microsoft.com/office/powerpoint/2010/main" val="4268208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E4ADB2AA-548D-44DE-80E9-7ED338072099}" type="datetimeFigureOut">
              <a:rPr lang="en-US" smtClean="0"/>
              <a:t>2/13/2025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FE52F59-C389-4044-A5DF-45130AB2C598}" type="slidenum">
              <a:rPr lang="en-US" smtClean="0"/>
              <a:t>‹#›</a:t>
            </a:fld>
            <a:endParaRPr lang="en-US"/>
          </a:p>
        </p:txBody>
      </p:sp>
    </p:spTree>
    <p:extLst>
      <p:ext uri="{BB962C8B-B14F-4D97-AF65-F5344CB8AC3E}">
        <p14:creationId xmlns:p14="http://schemas.microsoft.com/office/powerpoint/2010/main" val="24947442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jpeg"/><Relationship Id="rId7"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7EC4D5C3-CFAA-4AF8-A462-7AA8CBCD7DAB}"/>
              </a:ext>
            </a:extLst>
          </p:cNvPr>
          <p:cNvSpPr txBox="1">
            <a:spLocks noChangeArrowheads="1"/>
          </p:cNvSpPr>
          <p:nvPr/>
        </p:nvSpPr>
        <p:spPr bwMode="auto">
          <a:xfrm>
            <a:off x="19049" y="630002"/>
            <a:ext cx="6838951" cy="261610"/>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bg1"/>
                </a:solidFill>
                <a:effectLst/>
                <a:latin typeface="Arial" panose="020B0604020202020204" pitchFamily="34" charset="0"/>
                <a:ea typeface="Arial" panose="020B0604020202020204" pitchFamily="34" charset="0"/>
                <a:cs typeface="Leelawadee" panose="020B0502040204020203" pitchFamily="34" charset="-34"/>
              </a:rPr>
              <a:t>Electromechanical Electric Chrome Plated Grill Top</a:t>
            </a:r>
            <a:endParaRPr kumimoji="0" lang="en-US" altLang="en-US" sz="1100" b="0" i="0" u="none" strike="noStrike" cap="none" normalizeH="0" baseline="0" dirty="0">
              <a:ln>
                <a:noFill/>
              </a:ln>
              <a:solidFill>
                <a:schemeClr val="bg1"/>
              </a:solidFill>
              <a:effectLst/>
              <a:latin typeface="Arial" panose="020B0604020202020204" pitchFamily="34" charset="0"/>
            </a:endParaRPr>
          </a:p>
        </p:txBody>
      </p:sp>
      <p:graphicFrame>
        <p:nvGraphicFramePr>
          <p:cNvPr id="13" name="Table 12">
            <a:extLst>
              <a:ext uri="{FF2B5EF4-FFF2-40B4-BE49-F238E27FC236}">
                <a16:creationId xmlns:a16="http://schemas.microsoft.com/office/drawing/2014/main" id="{31BC628A-8BC9-BFC3-4A69-D6C0F27F67C9}"/>
              </a:ext>
            </a:extLst>
          </p:cNvPr>
          <p:cNvGraphicFramePr>
            <a:graphicFrameLocks noGrp="1"/>
          </p:cNvGraphicFramePr>
          <p:nvPr/>
        </p:nvGraphicFramePr>
        <p:xfrm>
          <a:off x="48307" y="5677669"/>
          <a:ext cx="6782770" cy="243840"/>
        </p:xfrm>
        <a:graphic>
          <a:graphicData uri="http://schemas.openxmlformats.org/drawingml/2006/table">
            <a:tbl>
              <a:tblPr firstRow="1" bandRow="1">
                <a:tableStyleId>{5C22544A-7EE6-4342-B048-85BDC9FD1C3A}</a:tableStyleId>
              </a:tblPr>
              <a:tblGrid>
                <a:gridCol w="6782770">
                  <a:extLst>
                    <a:ext uri="{9D8B030D-6E8A-4147-A177-3AD203B41FA5}">
                      <a16:colId xmlns:a16="http://schemas.microsoft.com/office/drawing/2014/main" val="2124106111"/>
                    </a:ext>
                  </a:extLst>
                </a:gridCol>
              </a:tblGrid>
              <a:tr h="0">
                <a:tc>
                  <a:txBody>
                    <a:bodyPr/>
                    <a:lstStyle/>
                    <a:p>
                      <a:r>
                        <a:rPr lang="en-US" sz="1000" dirty="0">
                          <a:solidFill>
                            <a:schemeClr val="tx1"/>
                          </a:solidFill>
                        </a:rPr>
                        <a:t>Standard Features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494213429"/>
                  </a:ext>
                </a:extLst>
              </a:tr>
            </a:tbl>
          </a:graphicData>
        </a:graphic>
      </p:graphicFrame>
      <p:graphicFrame>
        <p:nvGraphicFramePr>
          <p:cNvPr id="14" name="Table 13">
            <a:extLst>
              <a:ext uri="{FF2B5EF4-FFF2-40B4-BE49-F238E27FC236}">
                <a16:creationId xmlns:a16="http://schemas.microsoft.com/office/drawing/2014/main" id="{B38EF0DC-8A89-9FBB-41F0-880038D46CDB}"/>
              </a:ext>
            </a:extLst>
          </p:cNvPr>
          <p:cNvGraphicFramePr>
            <a:graphicFrameLocks noGrp="1"/>
          </p:cNvGraphicFramePr>
          <p:nvPr>
            <p:extLst>
              <p:ext uri="{D42A27DB-BD31-4B8C-83A1-F6EECF244321}">
                <p14:modId xmlns:p14="http://schemas.microsoft.com/office/powerpoint/2010/main" val="1387170554"/>
              </p:ext>
            </p:extLst>
          </p:nvPr>
        </p:nvGraphicFramePr>
        <p:xfrm>
          <a:off x="2443974" y="1104492"/>
          <a:ext cx="4387103" cy="243840"/>
        </p:xfrm>
        <a:graphic>
          <a:graphicData uri="http://schemas.openxmlformats.org/drawingml/2006/table">
            <a:tbl>
              <a:tblPr firstRow="1" bandRow="1">
                <a:tableStyleId>{5C22544A-7EE6-4342-B048-85BDC9FD1C3A}</a:tableStyleId>
              </a:tblPr>
              <a:tblGrid>
                <a:gridCol w="4387103">
                  <a:extLst>
                    <a:ext uri="{9D8B030D-6E8A-4147-A177-3AD203B41FA5}">
                      <a16:colId xmlns:a16="http://schemas.microsoft.com/office/drawing/2014/main" val="2124106111"/>
                    </a:ext>
                  </a:extLst>
                </a:gridCol>
              </a:tblGrid>
              <a:tr h="0">
                <a:tc>
                  <a:txBody>
                    <a:bodyPr/>
                    <a:lstStyle/>
                    <a:p>
                      <a:r>
                        <a:rPr lang="en-US" sz="1000" dirty="0">
                          <a:solidFill>
                            <a:schemeClr val="tx1"/>
                          </a:solidFill>
                        </a:rPr>
                        <a:t>Product Description</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494213429"/>
                  </a:ext>
                </a:extLst>
              </a:tr>
            </a:tbl>
          </a:graphicData>
        </a:graphic>
      </p:graphicFrame>
      <p:sp>
        <p:nvSpPr>
          <p:cNvPr id="16" name="TextBox 15">
            <a:extLst>
              <a:ext uri="{FF2B5EF4-FFF2-40B4-BE49-F238E27FC236}">
                <a16:creationId xmlns:a16="http://schemas.microsoft.com/office/drawing/2014/main" id="{E307B66F-05D0-0209-497E-BFAC40F0BC4D}"/>
              </a:ext>
            </a:extLst>
          </p:cNvPr>
          <p:cNvSpPr txBox="1"/>
          <p:nvPr/>
        </p:nvSpPr>
        <p:spPr>
          <a:xfrm>
            <a:off x="3698239" y="7877480"/>
            <a:ext cx="1622007" cy="976806"/>
          </a:xfrm>
          <a:prstGeom prst="rect">
            <a:avLst/>
          </a:prstGeom>
          <a:noFill/>
        </p:spPr>
        <p:txBody>
          <a:bodyPr wrap="square">
            <a:spAutoFit/>
          </a:bodyPr>
          <a:lstStyle/>
          <a:p>
            <a:pPr marL="342900" marR="0" lvl="0" indent="-342900" rtl="0">
              <a:lnSpc>
                <a:spcPct val="107000"/>
              </a:lnSpc>
              <a:spcBef>
                <a:spcPts val="0"/>
              </a:spcBef>
              <a:spcAft>
                <a:spcPts val="0"/>
              </a:spcAft>
              <a:buFont typeface="Wingdings" panose="05000000000000000000" pitchFamily="2" charset="2"/>
              <a:buChar char=""/>
            </a:pPr>
            <a:r>
              <a:rPr lang="en-US" sz="800" b="1" dirty="0">
                <a:effectLst/>
                <a:latin typeface="Leelawadee" panose="020B0502040204020203" pitchFamily="34" charset="-34"/>
                <a:ea typeface="Batang" panose="02030600000101010101" pitchFamily="18" charset="-127"/>
                <a:cs typeface="Arial" panose="020B0604020202020204" pitchFamily="34" charset="0"/>
              </a:rPr>
              <a:t>Closed Cabinet</a:t>
            </a:r>
            <a:endParaRPr lang="en-US" sz="800" dirty="0">
              <a:effectLst/>
              <a:latin typeface="Calibri" panose="020F0502020204030204" pitchFamily="34" charset="0"/>
              <a:ea typeface="Batang" panose="02030600000101010101" pitchFamily="18" charset="-127"/>
              <a:cs typeface="Arial" panose="020B0604020202020204" pitchFamily="34" charset="0"/>
            </a:endParaRPr>
          </a:p>
          <a:p>
            <a:pPr marL="342900" marR="0" lvl="0" indent="-342900">
              <a:lnSpc>
                <a:spcPct val="107000"/>
              </a:lnSpc>
              <a:spcBef>
                <a:spcPts val="0"/>
              </a:spcBef>
              <a:spcAft>
                <a:spcPts val="0"/>
              </a:spcAft>
              <a:buFont typeface="Wingdings" panose="05000000000000000000" pitchFamily="2" charset="2"/>
              <a:buChar char=""/>
            </a:pPr>
            <a:r>
              <a:rPr lang="en-US" sz="800" b="1" dirty="0">
                <a:effectLst/>
                <a:latin typeface="Leelawadee" panose="020B0502040204020203" pitchFamily="34" charset="-34"/>
                <a:ea typeface="Batang" panose="02030600000101010101" pitchFamily="18" charset="-127"/>
                <a:cs typeface="Arial" panose="020B0604020202020204" pitchFamily="34" charset="0"/>
              </a:rPr>
              <a:t>Open Cabinet</a:t>
            </a:r>
            <a:endParaRPr lang="en-US" sz="800" dirty="0">
              <a:effectLst/>
              <a:latin typeface="Calibri" panose="020F0502020204030204" pitchFamily="34" charset="0"/>
              <a:ea typeface="Batang" panose="02030600000101010101" pitchFamily="18" charset="-127"/>
              <a:cs typeface="Arial" panose="020B0604020202020204" pitchFamily="34" charset="0"/>
            </a:endParaRPr>
          </a:p>
          <a:p>
            <a:pPr marL="342900" marR="0" lvl="0" indent="-342900">
              <a:lnSpc>
                <a:spcPct val="107000"/>
              </a:lnSpc>
              <a:spcBef>
                <a:spcPts val="0"/>
              </a:spcBef>
              <a:spcAft>
                <a:spcPts val="0"/>
              </a:spcAft>
              <a:buFont typeface="Wingdings" panose="05000000000000000000" pitchFamily="2" charset="2"/>
              <a:buChar char=""/>
            </a:pPr>
            <a:r>
              <a:rPr lang="en-US" sz="800" b="1" dirty="0">
                <a:effectLst/>
                <a:latin typeface="Leelawadee" panose="020B0502040204020203" pitchFamily="34" charset="-34"/>
                <a:ea typeface="Batang" panose="02030600000101010101" pitchFamily="18" charset="-127"/>
                <a:cs typeface="Arial" panose="020B0604020202020204" pitchFamily="34" charset="0"/>
              </a:rPr>
              <a:t>Refrigerated Cabinet </a:t>
            </a:r>
            <a:endParaRPr lang="en-US" sz="800" dirty="0">
              <a:effectLst/>
              <a:latin typeface="Calibri" panose="020F0502020204030204" pitchFamily="34" charset="0"/>
              <a:ea typeface="Batang" panose="02030600000101010101" pitchFamily="18" charset="-127"/>
              <a:cs typeface="Arial" panose="020B0604020202020204" pitchFamily="34" charset="0"/>
            </a:endParaRPr>
          </a:p>
          <a:p>
            <a:pPr marL="342900" marR="0" lvl="0" indent="-342900">
              <a:lnSpc>
                <a:spcPct val="107000"/>
              </a:lnSpc>
              <a:spcBef>
                <a:spcPts val="0"/>
              </a:spcBef>
              <a:spcAft>
                <a:spcPts val="0"/>
              </a:spcAft>
              <a:buFont typeface="Wingdings" panose="05000000000000000000" pitchFamily="2" charset="2"/>
              <a:buChar char=""/>
            </a:pPr>
            <a:r>
              <a:rPr lang="en-US" sz="800" b="1" dirty="0">
                <a:effectLst/>
                <a:latin typeface="Leelawadee" panose="020B0502040204020203" pitchFamily="34" charset="-34"/>
                <a:ea typeface="Batang" panose="02030600000101010101" pitchFamily="18" charset="-127"/>
                <a:cs typeface="Arial" panose="020B0604020202020204" pitchFamily="34" charset="0"/>
              </a:rPr>
              <a:t>Holding Cabinet</a:t>
            </a:r>
            <a:endParaRPr lang="en-US" sz="800" dirty="0">
              <a:effectLst/>
              <a:latin typeface="Calibri" panose="020F0502020204030204" pitchFamily="34" charset="0"/>
              <a:ea typeface="Batang" panose="02030600000101010101" pitchFamily="18" charset="-127"/>
              <a:cs typeface="Arial" panose="020B0604020202020204" pitchFamily="34" charset="0"/>
            </a:endParaRPr>
          </a:p>
          <a:p>
            <a:pPr marL="342900" marR="0" lvl="0" indent="-342900">
              <a:lnSpc>
                <a:spcPct val="107000"/>
              </a:lnSpc>
              <a:spcBef>
                <a:spcPts val="0"/>
              </a:spcBef>
              <a:spcAft>
                <a:spcPts val="800"/>
              </a:spcAft>
              <a:buFont typeface="Wingdings" panose="05000000000000000000" pitchFamily="2" charset="2"/>
              <a:buChar char=""/>
            </a:pPr>
            <a:r>
              <a:rPr lang="en-US" sz="800" b="1" dirty="0">
                <a:effectLst/>
                <a:latin typeface="Leelawadee" panose="020B0502040204020203" pitchFamily="34" charset="-34"/>
                <a:ea typeface="Batang" panose="02030600000101010101" pitchFamily="18" charset="-127"/>
                <a:cs typeface="Arial" panose="020B0604020202020204" pitchFamily="34" charset="0"/>
              </a:rPr>
              <a:t>Oven </a:t>
            </a:r>
            <a:endParaRPr lang="en-US" sz="800" dirty="0">
              <a:effectLst/>
              <a:latin typeface="Calibri" panose="020F0502020204030204" pitchFamily="34" charset="0"/>
              <a:ea typeface="Batang" panose="02030600000101010101" pitchFamily="18" charset="-127"/>
              <a:cs typeface="Arial" panose="020B0604020202020204" pitchFamily="34" charset="0"/>
            </a:endParaRPr>
          </a:p>
          <a:p>
            <a:pPr marL="342900" marR="0" lvl="0" indent="-342900" rtl="0">
              <a:lnSpc>
                <a:spcPct val="107000"/>
              </a:lnSpc>
              <a:spcBef>
                <a:spcPts val="0"/>
              </a:spcBef>
              <a:spcAft>
                <a:spcPts val="0"/>
              </a:spcAft>
              <a:buSzPts val="1100"/>
              <a:buFont typeface="Wingdings" panose="05000000000000000000" pitchFamily="2" charset="2"/>
              <a:buChar char=""/>
            </a:pPr>
            <a:endParaRPr lang="en-US" sz="800" dirty="0">
              <a:effectLst/>
              <a:latin typeface="Leelawadee" panose="020B0502040204020203" pitchFamily="34" charset="-34"/>
              <a:ea typeface="Batang" panose="02030600000101010101" pitchFamily="18" charset="-127"/>
              <a:cs typeface="Arial" panose="020B0604020202020204" pitchFamily="34" charset="0"/>
            </a:endParaRPr>
          </a:p>
        </p:txBody>
      </p:sp>
      <p:graphicFrame>
        <p:nvGraphicFramePr>
          <p:cNvPr id="19" name="Table 18">
            <a:extLst>
              <a:ext uri="{FF2B5EF4-FFF2-40B4-BE49-F238E27FC236}">
                <a16:creationId xmlns:a16="http://schemas.microsoft.com/office/drawing/2014/main" id="{86715B69-0E1B-869E-FC50-6A93DA101BF0}"/>
              </a:ext>
            </a:extLst>
          </p:cNvPr>
          <p:cNvGraphicFramePr>
            <a:graphicFrameLocks noGrp="1"/>
          </p:cNvGraphicFramePr>
          <p:nvPr>
            <p:extLst>
              <p:ext uri="{D42A27DB-BD31-4B8C-83A1-F6EECF244321}">
                <p14:modId xmlns:p14="http://schemas.microsoft.com/office/powerpoint/2010/main" val="2506215738"/>
              </p:ext>
            </p:extLst>
          </p:nvPr>
        </p:nvGraphicFramePr>
        <p:xfrm>
          <a:off x="3698239" y="7581147"/>
          <a:ext cx="3077737" cy="243840"/>
        </p:xfrm>
        <a:graphic>
          <a:graphicData uri="http://schemas.openxmlformats.org/drawingml/2006/table">
            <a:tbl>
              <a:tblPr firstRow="1" bandRow="1">
                <a:tableStyleId>{5C22544A-7EE6-4342-B048-85BDC9FD1C3A}</a:tableStyleId>
              </a:tblPr>
              <a:tblGrid>
                <a:gridCol w="3077737">
                  <a:extLst>
                    <a:ext uri="{9D8B030D-6E8A-4147-A177-3AD203B41FA5}">
                      <a16:colId xmlns:a16="http://schemas.microsoft.com/office/drawing/2014/main" val="2124106111"/>
                    </a:ext>
                  </a:extLst>
                </a:gridCol>
              </a:tblGrid>
              <a:tr h="0">
                <a:tc>
                  <a:txBody>
                    <a:bodyPr/>
                    <a:lstStyle/>
                    <a:p>
                      <a:r>
                        <a:rPr lang="en-US" sz="1000" dirty="0">
                          <a:solidFill>
                            <a:schemeClr val="tx1"/>
                          </a:solidFill>
                        </a:rPr>
                        <a:t>Optional Features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494213429"/>
                  </a:ext>
                </a:extLst>
              </a:tr>
            </a:tbl>
          </a:graphicData>
        </a:graphic>
      </p:graphicFrame>
      <p:cxnSp>
        <p:nvCxnSpPr>
          <p:cNvPr id="28" name="Straight Connector 27">
            <a:extLst>
              <a:ext uri="{FF2B5EF4-FFF2-40B4-BE49-F238E27FC236}">
                <a16:creationId xmlns:a16="http://schemas.microsoft.com/office/drawing/2014/main" id="{4F4874CF-F79C-71B1-7FE4-F5730656F0D9}"/>
              </a:ext>
            </a:extLst>
          </p:cNvPr>
          <p:cNvCxnSpPr/>
          <p:nvPr/>
        </p:nvCxnSpPr>
        <p:spPr>
          <a:xfrm>
            <a:off x="-7874" y="8887968"/>
            <a:ext cx="68389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34" name="Picture 33" descr="A black background with a black square&#10;&#10;Description automatically generated with medium confidence">
            <a:extLst>
              <a:ext uri="{FF2B5EF4-FFF2-40B4-BE49-F238E27FC236}">
                <a16:creationId xmlns:a16="http://schemas.microsoft.com/office/drawing/2014/main" id="{58947FC6-A75C-86C2-8945-27C645D212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6723" y="9016166"/>
            <a:ext cx="1539373" cy="602032"/>
          </a:xfrm>
          <a:prstGeom prst="rect">
            <a:avLst/>
          </a:prstGeom>
        </p:spPr>
      </p:pic>
      <p:grpSp>
        <p:nvGrpSpPr>
          <p:cNvPr id="35" name="Group 51">
            <a:extLst>
              <a:ext uri="{FF2B5EF4-FFF2-40B4-BE49-F238E27FC236}">
                <a16:creationId xmlns:a16="http://schemas.microsoft.com/office/drawing/2014/main" id="{F1676AAD-4D1F-C404-9821-6544E27C20AA}"/>
              </a:ext>
            </a:extLst>
          </p:cNvPr>
          <p:cNvGrpSpPr>
            <a:grpSpLocks/>
          </p:cNvGrpSpPr>
          <p:nvPr/>
        </p:nvGrpSpPr>
        <p:grpSpPr bwMode="auto">
          <a:xfrm>
            <a:off x="3587650" y="8955334"/>
            <a:ext cx="1393825" cy="731837"/>
            <a:chOff x="0" y="2429"/>
            <a:chExt cx="39075" cy="20527"/>
          </a:xfrm>
        </p:grpSpPr>
        <p:pic>
          <p:nvPicPr>
            <p:cNvPr id="52" name="Picture 52" descr="https://sp-ao.shortpixel.ai/client/to_webp,q_glossy,ret_img,w_1200,h_450/https:/www.nationwidegroup.co.ke/wp-content/uploads/2021/11/signature-2.jpg">
              <a:extLst>
                <a:ext uri="{FF2B5EF4-FFF2-40B4-BE49-F238E27FC236}">
                  <a16:creationId xmlns:a16="http://schemas.microsoft.com/office/drawing/2014/main" id="{5DD1E1BB-CB9C-B2DA-0243-6B17FDEFB5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0206" t="9447" r="1993" b="13570"/>
            <a:stretch>
              <a:fillRect/>
            </a:stretch>
          </p:blipFill>
          <p:spPr bwMode="auto">
            <a:xfrm>
              <a:off x="0" y="2429"/>
              <a:ext cx="19062" cy="19798"/>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3" descr="https://sp-ao.shortpixel.ai/client/to_webp,q_glossy,ret_img,w_1200,h_450/https:/www.nationwidegroup.co.ke/wp-content/uploads/2021/11/signature-2.jpg">
              <a:extLst>
                <a:ext uri="{FF2B5EF4-FFF2-40B4-BE49-F238E27FC236}">
                  <a16:creationId xmlns:a16="http://schemas.microsoft.com/office/drawing/2014/main" id="{60733335-C4C0-08A1-ABB0-B24DDE6B47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409" t="9447" r="66789" b="10736"/>
            <a:stretch>
              <a:fillRect/>
            </a:stretch>
          </p:blipFill>
          <p:spPr bwMode="auto">
            <a:xfrm>
              <a:off x="20013" y="2429"/>
              <a:ext cx="19062" cy="20527"/>
            </a:xfrm>
            <a:prstGeom prst="rect">
              <a:avLst/>
            </a:prstGeom>
            <a:noFill/>
            <a:extLst>
              <a:ext uri="{909E8E84-426E-40DD-AFC4-6F175D3DCCD1}">
                <a14:hiddenFill xmlns:a14="http://schemas.microsoft.com/office/drawing/2010/main">
                  <a:solidFill>
                    <a:srgbClr val="FFFFFF"/>
                  </a:solidFill>
                </a14:hiddenFill>
              </a:ext>
            </a:extLst>
          </p:spPr>
        </p:pic>
      </p:grpSp>
      <p:pic>
        <p:nvPicPr>
          <p:cNvPr id="37" name="Picture 36" descr="A black background with a black square&#10;&#10;Description automatically generated with medium confidence">
            <a:extLst>
              <a:ext uri="{FF2B5EF4-FFF2-40B4-BE49-F238E27FC236}">
                <a16:creationId xmlns:a16="http://schemas.microsoft.com/office/drawing/2014/main" id="{1C68780C-4432-F9ED-7BDE-E28112C1D4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6047" y="9016166"/>
            <a:ext cx="1379340" cy="533446"/>
          </a:xfrm>
          <a:prstGeom prst="rect">
            <a:avLst/>
          </a:prstGeom>
        </p:spPr>
      </p:pic>
      <p:sp>
        <p:nvSpPr>
          <p:cNvPr id="38" name="Rectangle 8">
            <a:extLst>
              <a:ext uri="{FF2B5EF4-FFF2-40B4-BE49-F238E27FC236}">
                <a16:creationId xmlns:a16="http://schemas.microsoft.com/office/drawing/2014/main" id="{9C817508-1ACE-4517-40FE-E787977E9A41}"/>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9" name="Rectangle 9">
            <a:extLst>
              <a:ext uri="{FF2B5EF4-FFF2-40B4-BE49-F238E27FC236}">
                <a16:creationId xmlns:a16="http://schemas.microsoft.com/office/drawing/2014/main" id="{D5905AD1-2216-DCA6-0F60-0A881D73B7A4}"/>
              </a:ext>
            </a:extLst>
          </p:cNvPr>
          <p:cNvSpPr>
            <a:spLocks noChangeArrowheads="1"/>
          </p:cNvSpPr>
          <p:nvPr/>
        </p:nvSpPr>
        <p:spPr bwMode="auto">
          <a:xfrm>
            <a:off x="0" y="42094"/>
            <a:ext cx="68580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971800" algn="ctr"/>
                <a:tab pos="4146550" algn="r"/>
                <a:tab pos="5943600" algn="r"/>
              </a:tabLst>
            </a:pPr>
            <a:r>
              <a:rPr kumimoji="0" lang="en-US" altLang="en-US" sz="1100" b="0" i="0" u="none" strike="noStrike" cap="none" normalizeH="0" baseline="0" dirty="0" bmk="_Hlk138357542">
                <a:ln>
                  <a:noFill/>
                </a:ln>
                <a:solidFill>
                  <a:schemeClr val="tx1"/>
                </a:solidFill>
                <a:effectLst/>
                <a:latin typeface="Leelawadee" panose="020B0502040204020203" pitchFamily="34" charset="-34"/>
                <a:ea typeface="Batang" panose="02030600000101010101" pitchFamily="18" charset="-127"/>
                <a:cs typeface="Arial" panose="020B0604020202020204" pitchFamily="34" charset="0"/>
              </a:rPr>
              <a:t>	</a:t>
            </a:r>
            <a:endParaRPr kumimoji="0" lang="en-US" altLang="en-US" sz="1100" b="0" i="0" u="none" strike="noStrike" cap="none" normalizeH="0" baseline="0" dirty="0" bmk="_Hlk138357542">
              <a:ln>
                <a:noFill/>
              </a:ln>
              <a:solidFill>
                <a:schemeClr val="tx1"/>
              </a:solidFill>
              <a:effectLst/>
              <a:latin typeface="Leelawadee" panose="020B0502040204020203" pitchFamily="34" charset="-34"/>
              <a:ea typeface="Batang" panose="02030600000101010101" pitchFamily="18" charset="-127"/>
            </a:endParaRPr>
          </a:p>
          <a:p>
            <a:pPr marL="0" marR="0" lvl="0" indent="0" algn="l" defTabSz="914400" rtl="0" eaLnBrk="0" fontAlgn="base" latinLnBrk="0" hangingPunct="0">
              <a:lnSpc>
                <a:spcPct val="100000"/>
              </a:lnSpc>
              <a:spcBef>
                <a:spcPct val="0"/>
              </a:spcBef>
              <a:spcAft>
                <a:spcPct val="0"/>
              </a:spcAft>
              <a:buClrTx/>
              <a:buSzTx/>
              <a:buFontTx/>
              <a:buNone/>
              <a:tabLst>
                <a:tab pos="2971800" algn="ctr"/>
                <a:tab pos="4146550" algn="r"/>
                <a:tab pos="5943600" algn="r"/>
              </a:tabLst>
            </a:pPr>
            <a:r>
              <a:rPr kumimoji="0" lang="en-US" altLang="en-US" sz="1100" b="0" i="0" u="none" strike="noStrike" cap="none" normalizeH="0" baseline="0" dirty="0" bmk="_Hlk138357542">
                <a:ln>
                  <a:noFill/>
                </a:ln>
                <a:solidFill>
                  <a:schemeClr val="tx1"/>
                </a:solidFill>
                <a:effectLst/>
                <a:latin typeface="Leelawadee" panose="020B0502040204020203" pitchFamily="34" charset="-34"/>
                <a:ea typeface="Batang" panose="02030600000101010101" pitchFamily="18" charset="-127"/>
              </a:rPr>
              <a:t>Project:____________ Item # :____________ 	Quantity :_____________</a:t>
            </a:r>
            <a:r>
              <a:rPr kumimoji="0" lang="en-US" altLang="en-US" sz="400" b="0" i="0" u="none" strike="noStrike" cap="none" normalizeH="0" baseline="0" dirty="0">
                <a:ln>
                  <a:noFill/>
                </a:ln>
                <a:solidFill>
                  <a:schemeClr val="tx1"/>
                </a:solidFill>
                <a:effectLst/>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1" name="Picture 20">
            <a:extLst>
              <a:ext uri="{FF2B5EF4-FFF2-40B4-BE49-F238E27FC236}">
                <a16:creationId xmlns:a16="http://schemas.microsoft.com/office/drawing/2014/main" id="{78314FFD-FA98-75FF-5E27-028BF8426016}"/>
              </a:ext>
            </a:extLst>
          </p:cNvPr>
          <p:cNvPicPr>
            <a:picLocks noChangeAspect="1"/>
          </p:cNvPicPr>
          <p:nvPr/>
        </p:nvPicPr>
        <p:blipFill>
          <a:blip r:embed="rId5"/>
          <a:stretch>
            <a:fillRect/>
          </a:stretch>
        </p:blipFill>
        <p:spPr>
          <a:xfrm>
            <a:off x="5320246" y="102526"/>
            <a:ext cx="1345138" cy="494588"/>
          </a:xfrm>
          <a:prstGeom prst="rect">
            <a:avLst/>
          </a:prstGeom>
        </p:spPr>
      </p:pic>
      <p:pic>
        <p:nvPicPr>
          <p:cNvPr id="22" name="Picture 21">
            <a:extLst>
              <a:ext uri="{FF2B5EF4-FFF2-40B4-BE49-F238E27FC236}">
                <a16:creationId xmlns:a16="http://schemas.microsoft.com/office/drawing/2014/main" id="{0C079B94-3DD5-27F3-4B65-C415A3A8FD11}"/>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7151" b="65744" l="30260" r="67292">
                        <a14:foregroundMark x1="33646" y1="44060" x2="30312" y2="21915"/>
                        <a14:foregroundMark x1="30312" y1="21915" x2="31406" y2="18685"/>
                        <a14:foregroundMark x1="30677" y1="15225" x2="30677" y2="15225"/>
                        <a14:foregroundMark x1="31667" y1="16378" x2="31667" y2="16378"/>
                        <a14:foregroundMark x1="67292" y1="32065" x2="66771" y2="40946"/>
                      </a14:backgroundRemoval>
                    </a14:imgEffect>
                  </a14:imgLayer>
                </a14:imgProps>
              </a:ext>
            </a:extLst>
          </a:blip>
          <a:srcRect l="28592" t="-4496" r="29486" b="26810"/>
          <a:stretch/>
        </p:blipFill>
        <p:spPr bwMode="auto">
          <a:xfrm>
            <a:off x="27164" y="1713693"/>
            <a:ext cx="2515284" cy="2105099"/>
          </a:xfrm>
          <a:prstGeom prst="rect">
            <a:avLst/>
          </a:prstGeom>
          <a:noFill/>
          <a:ln>
            <a:noFill/>
          </a:ln>
          <a:extLst>
            <a:ext uri="{53640926-AAD7-44D8-BBD7-CCE9431645EC}">
              <a14:shadowObscured xmlns:a14="http://schemas.microsoft.com/office/drawing/2010/main"/>
            </a:ext>
          </a:extLst>
        </p:spPr>
      </p:pic>
      <p:pic>
        <p:nvPicPr>
          <p:cNvPr id="25" name="Picture 24" descr="A black background with a black square&#10;&#10;Description automatically generated with medium confidence">
            <a:extLst>
              <a:ext uri="{FF2B5EF4-FFF2-40B4-BE49-F238E27FC236}">
                <a16:creationId xmlns:a16="http://schemas.microsoft.com/office/drawing/2014/main" id="{A8FF845B-3076-2162-C866-6CBAC663F3D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307" y="3927626"/>
            <a:ext cx="2438611" cy="449619"/>
          </a:xfrm>
          <a:prstGeom prst="rect">
            <a:avLst/>
          </a:prstGeom>
        </p:spPr>
      </p:pic>
      <p:sp>
        <p:nvSpPr>
          <p:cNvPr id="27" name="TextBox 26">
            <a:extLst>
              <a:ext uri="{FF2B5EF4-FFF2-40B4-BE49-F238E27FC236}">
                <a16:creationId xmlns:a16="http://schemas.microsoft.com/office/drawing/2014/main" id="{EFE1EB49-E0EB-FDA9-97CB-50B7F16C0EB4}"/>
              </a:ext>
            </a:extLst>
          </p:cNvPr>
          <p:cNvSpPr txBox="1"/>
          <p:nvPr/>
        </p:nvSpPr>
        <p:spPr>
          <a:xfrm>
            <a:off x="2443974" y="1441534"/>
            <a:ext cx="4387103" cy="3967188"/>
          </a:xfrm>
          <a:prstGeom prst="rect">
            <a:avLst/>
          </a:prstGeom>
          <a:noFill/>
        </p:spPr>
        <p:txBody>
          <a:bodyPr wrap="square">
            <a:spAutoFit/>
          </a:bodyPr>
          <a:lstStyle/>
          <a:p>
            <a:pPr marL="0" marR="0">
              <a:lnSpc>
                <a:spcPct val="107000"/>
              </a:lnSpc>
              <a:spcBef>
                <a:spcPts val="600"/>
              </a:spcBef>
              <a:spcAft>
                <a:spcPts val="800"/>
              </a:spcAft>
            </a:pPr>
            <a:r>
              <a:rPr lang="en-US" sz="800" i="1" dirty="0">
                <a:effectLst/>
                <a:ea typeface="Batang" panose="02030600000101010101" pitchFamily="18" charset="-127"/>
                <a:cs typeface="Arial" panose="020B0604020202020204" pitchFamily="34" charset="0"/>
              </a:rPr>
              <a:t>Your journey to customer loyalty starts here. </a:t>
            </a:r>
            <a:endParaRPr lang="en-US" sz="800" dirty="0">
              <a:effectLst/>
              <a:ea typeface="Batang" panose="02030600000101010101" pitchFamily="18" charset="-127"/>
              <a:cs typeface="Arial" panose="020B0604020202020204" pitchFamily="34" charset="0"/>
            </a:endParaRPr>
          </a:p>
          <a:p>
            <a:pPr marL="0" marR="0">
              <a:lnSpc>
                <a:spcPct val="107000"/>
              </a:lnSpc>
              <a:spcBef>
                <a:spcPts val="0"/>
              </a:spcBef>
              <a:spcAft>
                <a:spcPts val="0"/>
              </a:spcAft>
            </a:pPr>
            <a:r>
              <a:rPr lang="en-US" sz="800" dirty="0">
                <a:effectLst/>
                <a:ea typeface="Batang" panose="02030600000101010101" pitchFamily="18" charset="-127"/>
                <a:cs typeface="Arial" panose="020B0604020202020204" pitchFamily="34" charset="0"/>
              </a:rPr>
              <a:t>Introducing our top-of-the-line electric countertop grill, designed to provide you with the ultimate cooking performance and versatility. Built with durable and corrosion-resistant stainless-steel material, this grill provides a sleek and professional look that is easy to clean and maintain, making it the perfect addition to your kitchen.</a:t>
            </a:r>
          </a:p>
          <a:p>
            <a:pPr marL="0" marR="0">
              <a:lnSpc>
                <a:spcPct val="107000"/>
              </a:lnSpc>
              <a:spcBef>
                <a:spcPts val="0"/>
              </a:spcBef>
              <a:spcAft>
                <a:spcPts val="0"/>
              </a:spcAft>
            </a:pPr>
            <a:r>
              <a:rPr lang="en-US" sz="800" dirty="0">
                <a:effectLst/>
                <a:ea typeface="Batang" panose="02030600000101010101" pitchFamily="18" charset="-127"/>
                <a:cs typeface="Arial" panose="020B0604020202020204" pitchFamily="34" charset="0"/>
              </a:rPr>
              <a:t> </a:t>
            </a:r>
          </a:p>
          <a:p>
            <a:pPr marL="0" marR="0">
              <a:lnSpc>
                <a:spcPct val="107000"/>
              </a:lnSpc>
              <a:spcBef>
                <a:spcPts val="0"/>
              </a:spcBef>
              <a:spcAft>
                <a:spcPts val="0"/>
              </a:spcAft>
            </a:pPr>
            <a:r>
              <a:rPr lang="en-US" sz="800" dirty="0">
                <a:effectLst/>
                <a:ea typeface="Batang" panose="02030600000101010101" pitchFamily="18" charset="-127"/>
                <a:cs typeface="Arial" panose="020B0604020202020204" pitchFamily="34" charset="0"/>
              </a:rPr>
              <a:t>Mounted on four circular legs with adjustable feet, this grill is stable and can be raised or lowered to ensure the cooking surface is level and stable. The removable collection pan integrated at the bottom of the grill collects excess oils and crumbs, making cleaning a breeze.</a:t>
            </a:r>
          </a:p>
          <a:p>
            <a:pPr marL="0" marR="0">
              <a:lnSpc>
                <a:spcPct val="107000"/>
              </a:lnSpc>
              <a:spcBef>
                <a:spcPts val="0"/>
              </a:spcBef>
              <a:spcAft>
                <a:spcPts val="0"/>
              </a:spcAft>
            </a:pPr>
            <a:r>
              <a:rPr lang="en-US" sz="800" dirty="0">
                <a:effectLst/>
                <a:ea typeface="Batang" panose="02030600000101010101" pitchFamily="18" charset="-127"/>
                <a:cs typeface="Arial" panose="020B0604020202020204" pitchFamily="34" charset="0"/>
              </a:rPr>
              <a:t> </a:t>
            </a:r>
          </a:p>
          <a:p>
            <a:pPr marL="0" marR="0">
              <a:lnSpc>
                <a:spcPct val="107000"/>
              </a:lnSpc>
              <a:spcBef>
                <a:spcPts val="0"/>
              </a:spcBef>
              <a:spcAft>
                <a:spcPts val="0"/>
              </a:spcAft>
            </a:pPr>
            <a:r>
              <a:rPr lang="en-US" sz="800" dirty="0">
                <a:effectLst/>
                <a:ea typeface="Batang" panose="02030600000101010101" pitchFamily="18" charset="-127"/>
                <a:cs typeface="Arial" panose="020B0604020202020204" pitchFamily="34" charset="0"/>
              </a:rPr>
              <a:t>The 25 mm thick steel-top cooking plate features an ultra-smooth surface finish, ensuring even heat distribution and preventing food from sticking to the surface. What sets this grill apart is its versatility - the cooking plate can be smooth, ribbed, or half smooth and half ribbed, providing endless cooking options for any type of food.</a:t>
            </a:r>
          </a:p>
          <a:p>
            <a:pPr marL="0" marR="0">
              <a:lnSpc>
                <a:spcPct val="107000"/>
              </a:lnSpc>
              <a:spcBef>
                <a:spcPts val="0"/>
              </a:spcBef>
              <a:spcAft>
                <a:spcPts val="0"/>
              </a:spcAft>
            </a:pPr>
            <a:r>
              <a:rPr lang="en-US" sz="800" dirty="0">
                <a:effectLst/>
                <a:ea typeface="Batang" panose="02030600000101010101" pitchFamily="18" charset="-127"/>
                <a:cs typeface="Arial" panose="020B0604020202020204" pitchFamily="34" charset="0"/>
              </a:rPr>
              <a:t> </a:t>
            </a:r>
          </a:p>
          <a:p>
            <a:pPr marL="0" marR="0">
              <a:lnSpc>
                <a:spcPct val="107000"/>
              </a:lnSpc>
              <a:spcBef>
                <a:spcPts val="0"/>
              </a:spcBef>
              <a:spcAft>
                <a:spcPts val="0"/>
              </a:spcAft>
            </a:pPr>
            <a:r>
              <a:rPr lang="en-US" sz="800" dirty="0">
                <a:effectLst/>
                <a:ea typeface="Batang" panose="02030600000101010101" pitchFamily="18" charset="-127"/>
                <a:cs typeface="Arial" panose="020B0604020202020204" pitchFamily="34" charset="0"/>
              </a:rPr>
              <a:t>With up to three independent cooking zones, this grill provides flexibility in cooking different types of food at different temperatures. Each cooking zone can be controlled independently for precise temperature control and cooking results. The safety thermostat helps regulate the temperature and prevent overheating, which can cause damage or pose a safety risk, ensuring that you can cook with confidence. The electromechanical control system is easy to use and provides precise temperature control for consistent cooking results.</a:t>
            </a:r>
          </a:p>
          <a:p>
            <a:pPr marL="0" marR="0">
              <a:lnSpc>
                <a:spcPct val="107000"/>
              </a:lnSpc>
              <a:spcBef>
                <a:spcPts val="0"/>
              </a:spcBef>
              <a:spcAft>
                <a:spcPts val="0"/>
              </a:spcAft>
            </a:pPr>
            <a:r>
              <a:rPr lang="en-US" sz="800" dirty="0">
                <a:effectLst/>
                <a:ea typeface="Batang" panose="02030600000101010101" pitchFamily="18" charset="-127"/>
                <a:cs typeface="Arial" panose="020B0604020202020204" pitchFamily="34" charset="0"/>
              </a:rPr>
              <a:t> </a:t>
            </a:r>
          </a:p>
          <a:p>
            <a:pPr marL="0" marR="0">
              <a:lnSpc>
                <a:spcPct val="107000"/>
              </a:lnSpc>
              <a:spcBef>
                <a:spcPts val="0"/>
              </a:spcBef>
              <a:spcAft>
                <a:spcPts val="0"/>
              </a:spcAft>
            </a:pPr>
            <a:r>
              <a:rPr lang="en-US" sz="800" dirty="0">
                <a:effectLst/>
                <a:ea typeface="Batang" panose="02030600000101010101" pitchFamily="18" charset="-127"/>
                <a:cs typeface="Arial" panose="020B0604020202020204" pitchFamily="34" charset="0"/>
              </a:rPr>
              <a:t>Choose from a range of optional base units, including closed cabinet, open cabinet, refrigerated cabinet, holding cabinet, and oven, to complete your cooking setup.</a:t>
            </a:r>
          </a:p>
          <a:p>
            <a:pPr marL="0" marR="0">
              <a:lnSpc>
                <a:spcPct val="107000"/>
              </a:lnSpc>
              <a:spcBef>
                <a:spcPts val="0"/>
              </a:spcBef>
              <a:spcAft>
                <a:spcPts val="0"/>
              </a:spcAft>
            </a:pPr>
            <a:r>
              <a:rPr lang="en-US" sz="800" dirty="0">
                <a:effectLst/>
                <a:ea typeface="Batang" panose="02030600000101010101" pitchFamily="18" charset="-127"/>
                <a:cs typeface="Arial" panose="020B0604020202020204" pitchFamily="34" charset="0"/>
              </a:rPr>
              <a:t> </a:t>
            </a:r>
          </a:p>
          <a:p>
            <a:r>
              <a:rPr lang="en-US" sz="800" dirty="0">
                <a:effectLst/>
                <a:ea typeface="Batang" panose="02030600000101010101" pitchFamily="18" charset="-127"/>
              </a:rPr>
              <a:t>Transform your cooking experience with our electric countertop grill. With its advanced features and exceptional performance, you can cook your favorite dishes with ease and precision. Whether you are grilling, searing, or sautéing, this grill is versatile enough to handle any task. Invest in the best for your kitchen and elevate your cooking game with our electric countertop grill</a:t>
            </a:r>
            <a:endParaRPr lang="en-US" sz="800" dirty="0"/>
          </a:p>
        </p:txBody>
      </p:sp>
      <p:sp>
        <p:nvSpPr>
          <p:cNvPr id="31" name="TextBox 30">
            <a:extLst>
              <a:ext uri="{FF2B5EF4-FFF2-40B4-BE49-F238E27FC236}">
                <a16:creationId xmlns:a16="http://schemas.microsoft.com/office/drawing/2014/main" id="{7F090F37-D52E-B08B-D670-6489AE20CF89}"/>
              </a:ext>
            </a:extLst>
          </p:cNvPr>
          <p:cNvSpPr txBox="1"/>
          <p:nvPr/>
        </p:nvSpPr>
        <p:spPr>
          <a:xfrm>
            <a:off x="26923" y="6123553"/>
            <a:ext cx="3649933" cy="1929824"/>
          </a:xfrm>
          <a:prstGeom prst="rect">
            <a:avLst/>
          </a:prstGeom>
          <a:noFill/>
        </p:spPr>
        <p:txBody>
          <a:bodyPr wrap="square">
            <a:spAutoFit/>
          </a:bodyPr>
          <a:lstStyle/>
          <a:p>
            <a:pPr marL="342900" marR="0" lvl="0" indent="-342900" rtl="0">
              <a:lnSpc>
                <a:spcPct val="107000"/>
              </a:lnSpc>
              <a:spcBef>
                <a:spcPts val="0"/>
              </a:spcBef>
              <a:spcAft>
                <a:spcPts val="0"/>
              </a:spcAft>
              <a:buFont typeface="Wingdings" panose="05000000000000000000" pitchFamily="2" charset="2"/>
              <a:buChar char=""/>
            </a:pPr>
            <a:r>
              <a:rPr lang="en-US" sz="800" b="1" dirty="0">
                <a:effectLst/>
                <a:latin typeface="Leelawadee" panose="020B0502040204020203" pitchFamily="34" charset="-34"/>
                <a:ea typeface="Batang" panose="02030600000101010101" pitchFamily="18" charset="-127"/>
                <a:cs typeface="Arial" panose="020B0604020202020204" pitchFamily="34" charset="0"/>
              </a:rPr>
              <a:t>Stainless Steel Construction - </a:t>
            </a:r>
            <a:r>
              <a:rPr lang="en-US" sz="800" dirty="0">
                <a:effectLst/>
                <a:latin typeface="Leelawadee" panose="020B0502040204020203" pitchFamily="34" charset="-34"/>
                <a:ea typeface="Batang" panose="02030600000101010101" pitchFamily="18" charset="-127"/>
                <a:cs typeface="Arial" panose="020B0604020202020204" pitchFamily="34" charset="0"/>
              </a:rPr>
              <a:t>Made from durable and corrosion-resistant stainless-steel material which provides a sleek and professional look that is easy to clean and maintain.</a:t>
            </a:r>
            <a:endParaRPr lang="en-US" sz="800" dirty="0">
              <a:effectLst/>
              <a:latin typeface="Calibri" panose="020F0502020204030204" pitchFamily="34" charset="0"/>
              <a:ea typeface="Batang" panose="02030600000101010101" pitchFamily="18" charset="-127"/>
              <a:cs typeface="Arial" panose="020B0604020202020204" pitchFamily="34" charset="0"/>
            </a:endParaRPr>
          </a:p>
          <a:p>
            <a:pPr marL="342900" marR="0" lvl="0" indent="-342900">
              <a:lnSpc>
                <a:spcPct val="107000"/>
              </a:lnSpc>
              <a:spcBef>
                <a:spcPts val="0"/>
              </a:spcBef>
              <a:spcAft>
                <a:spcPts val="0"/>
              </a:spcAft>
              <a:buFont typeface="Wingdings" panose="05000000000000000000" pitchFamily="2" charset="2"/>
              <a:buChar char=""/>
            </a:pPr>
            <a:r>
              <a:rPr lang="en-US" sz="800" b="1" dirty="0">
                <a:effectLst/>
                <a:latin typeface="Leelawadee" panose="020B0502040204020203" pitchFamily="34" charset="-34"/>
                <a:ea typeface="Batang" panose="02030600000101010101" pitchFamily="18" charset="-127"/>
                <a:cs typeface="Arial" panose="020B0604020202020204" pitchFamily="34" charset="0"/>
              </a:rPr>
              <a:t>Thick Steel-top Cooking Plate - </a:t>
            </a:r>
            <a:r>
              <a:rPr lang="en-US" sz="800" dirty="0">
                <a:effectLst/>
                <a:latin typeface="Leelawadee" panose="020B0502040204020203" pitchFamily="34" charset="-34"/>
                <a:ea typeface="Batang" panose="02030600000101010101" pitchFamily="18" charset="-127"/>
                <a:cs typeface="Arial" panose="020B0604020202020204" pitchFamily="34" charset="0"/>
              </a:rPr>
              <a:t>20 mm thick steel top with ultra-smooth surface finish, ensures even heat distribution and prevents food from sticking to the surface.</a:t>
            </a:r>
            <a:endParaRPr lang="en-US" sz="800" dirty="0">
              <a:effectLst/>
              <a:latin typeface="Calibri" panose="020F0502020204030204" pitchFamily="34" charset="0"/>
              <a:ea typeface="Batang" panose="02030600000101010101" pitchFamily="18" charset="-127"/>
              <a:cs typeface="Arial" panose="020B0604020202020204" pitchFamily="34" charset="0"/>
            </a:endParaRPr>
          </a:p>
          <a:p>
            <a:pPr marL="342900" marR="0" lvl="0" indent="-342900">
              <a:lnSpc>
                <a:spcPct val="107000"/>
              </a:lnSpc>
              <a:spcBef>
                <a:spcPts val="0"/>
              </a:spcBef>
              <a:spcAft>
                <a:spcPts val="0"/>
              </a:spcAft>
              <a:buFont typeface="Wingdings" panose="05000000000000000000" pitchFamily="2" charset="2"/>
              <a:buChar char=""/>
            </a:pPr>
            <a:r>
              <a:rPr lang="en-US" sz="800" b="1" dirty="0">
                <a:effectLst/>
                <a:latin typeface="Leelawadee" panose="020B0502040204020203" pitchFamily="34" charset="-34"/>
                <a:ea typeface="Batang" panose="02030600000101010101" pitchFamily="18" charset="-127"/>
                <a:cs typeface="Arial" panose="020B0604020202020204" pitchFamily="34" charset="0"/>
              </a:rPr>
              <a:t>Versatile Cooking Plate – </a:t>
            </a:r>
            <a:r>
              <a:rPr lang="en-US" sz="800" dirty="0">
                <a:effectLst/>
                <a:latin typeface="Leelawadee" panose="020B0502040204020203" pitchFamily="34" charset="-34"/>
                <a:ea typeface="Batang" panose="02030600000101010101" pitchFamily="18" charset="-127"/>
                <a:cs typeface="Arial" panose="020B0604020202020204" pitchFamily="34" charset="0"/>
              </a:rPr>
              <a:t>Cooking plate can be smooth, ribbed, or half smooth and half ribbed.</a:t>
            </a:r>
            <a:endParaRPr lang="en-US" sz="800" dirty="0">
              <a:effectLst/>
              <a:latin typeface="Calibri" panose="020F0502020204030204" pitchFamily="34" charset="0"/>
              <a:ea typeface="Batang" panose="02030600000101010101" pitchFamily="18" charset="-127"/>
              <a:cs typeface="Arial" panose="020B0604020202020204" pitchFamily="34" charset="0"/>
            </a:endParaRPr>
          </a:p>
          <a:p>
            <a:pPr marL="342900" marR="0" lvl="0" indent="-342900">
              <a:lnSpc>
                <a:spcPct val="107000"/>
              </a:lnSpc>
              <a:spcBef>
                <a:spcPts val="0"/>
              </a:spcBef>
              <a:spcAft>
                <a:spcPts val="0"/>
              </a:spcAft>
              <a:buFont typeface="Wingdings" panose="05000000000000000000" pitchFamily="2" charset="2"/>
              <a:buChar char=""/>
            </a:pPr>
            <a:r>
              <a:rPr lang="en-US" sz="800" b="1" dirty="0">
                <a:effectLst/>
                <a:latin typeface="Leelawadee" panose="020B0502040204020203" pitchFamily="34" charset="-34"/>
                <a:ea typeface="Batang" panose="02030600000101010101" pitchFamily="18" charset="-127"/>
                <a:cs typeface="Arial" panose="020B0604020202020204" pitchFamily="34" charset="0"/>
              </a:rPr>
              <a:t>Executed on 4 S/S circular legs with adjustable feet - </a:t>
            </a:r>
            <a:r>
              <a:rPr lang="en-US" sz="800" dirty="0">
                <a:effectLst/>
                <a:latin typeface="Leelawadee" panose="020B0502040204020203" pitchFamily="34" charset="-34"/>
                <a:ea typeface="Batang" panose="02030600000101010101" pitchFamily="18" charset="-127"/>
                <a:cs typeface="Arial" panose="020B0604020202020204" pitchFamily="34" charset="0"/>
              </a:rPr>
              <a:t>Adjustable feet can be raised or lowered to ensure the cooking surface is level and stable and provides a sleek and modern look that complements the stainless-steel construction.</a:t>
            </a:r>
            <a:endParaRPr lang="en-US" sz="800" dirty="0">
              <a:effectLst/>
              <a:latin typeface="Calibri" panose="020F0502020204030204" pitchFamily="34" charset="0"/>
              <a:ea typeface="Batang" panose="02030600000101010101" pitchFamily="18" charset="-127"/>
              <a:cs typeface="Arial" panose="020B0604020202020204" pitchFamily="34" charset="0"/>
            </a:endParaRPr>
          </a:p>
          <a:p>
            <a:pPr marL="342900" marR="0" lvl="0" indent="-342900">
              <a:lnSpc>
                <a:spcPct val="107000"/>
              </a:lnSpc>
              <a:spcBef>
                <a:spcPts val="0"/>
              </a:spcBef>
              <a:spcAft>
                <a:spcPts val="0"/>
              </a:spcAft>
              <a:buFont typeface="Wingdings" panose="05000000000000000000" pitchFamily="2" charset="2"/>
              <a:buChar char=""/>
            </a:pPr>
            <a:r>
              <a:rPr lang="en-US" sz="800" b="1" dirty="0">
                <a:effectLst/>
                <a:latin typeface="Leelawadee" panose="020B0502040204020203" pitchFamily="34" charset="-34"/>
                <a:ea typeface="Batang" panose="02030600000101010101" pitchFamily="18" charset="-127"/>
                <a:cs typeface="Arial" panose="020B0604020202020204" pitchFamily="34" charset="0"/>
              </a:rPr>
              <a:t>Removable Collection Pan - </a:t>
            </a:r>
            <a:r>
              <a:rPr lang="en-US" sz="800" dirty="0">
                <a:effectLst/>
                <a:latin typeface="Leelawadee" panose="020B0502040204020203" pitchFamily="34" charset="-34"/>
                <a:ea typeface="Batang" panose="02030600000101010101" pitchFamily="18" charset="-127"/>
                <a:cs typeface="Arial" panose="020B0604020202020204" pitchFamily="34" charset="0"/>
              </a:rPr>
              <a:t>Integrated bottom mounted pan collects excess oils and crumbs; and pulls out for easy cleaning.</a:t>
            </a:r>
            <a:endParaRPr lang="en-US" sz="800" dirty="0">
              <a:effectLst/>
              <a:latin typeface="Calibri" panose="020F0502020204030204" pitchFamily="34" charset="0"/>
              <a:ea typeface="Batang" panose="02030600000101010101" pitchFamily="18" charset="-127"/>
              <a:cs typeface="Arial" panose="020B0604020202020204" pitchFamily="34" charset="0"/>
            </a:endParaRPr>
          </a:p>
        </p:txBody>
      </p:sp>
      <p:sp>
        <p:nvSpPr>
          <p:cNvPr id="36" name="TextBox 35">
            <a:extLst>
              <a:ext uri="{FF2B5EF4-FFF2-40B4-BE49-F238E27FC236}">
                <a16:creationId xmlns:a16="http://schemas.microsoft.com/office/drawing/2014/main" id="{33D1F955-6B07-3B6D-F3FA-AB166B60D24A}"/>
              </a:ext>
            </a:extLst>
          </p:cNvPr>
          <p:cNvSpPr txBox="1"/>
          <p:nvPr/>
        </p:nvSpPr>
        <p:spPr>
          <a:xfrm>
            <a:off x="3698239" y="6110114"/>
            <a:ext cx="3226860" cy="1271310"/>
          </a:xfrm>
          <a:prstGeom prst="rect">
            <a:avLst/>
          </a:prstGeom>
          <a:noFill/>
        </p:spPr>
        <p:txBody>
          <a:bodyPr wrap="square">
            <a:spAutoFit/>
          </a:bodyPr>
          <a:lstStyle/>
          <a:p>
            <a:pPr marL="342900" marR="0" lvl="0" indent="-342900">
              <a:lnSpc>
                <a:spcPct val="107000"/>
              </a:lnSpc>
              <a:spcBef>
                <a:spcPts val="0"/>
              </a:spcBef>
              <a:spcAft>
                <a:spcPts val="0"/>
              </a:spcAft>
              <a:buFont typeface="Wingdings" panose="05000000000000000000" pitchFamily="2" charset="2"/>
              <a:buChar char=""/>
            </a:pPr>
            <a:r>
              <a:rPr lang="en-US" sz="800" b="1" dirty="0">
                <a:effectLst/>
                <a:latin typeface="Leelawadee" panose="020B0502040204020203" pitchFamily="34" charset="-34"/>
                <a:ea typeface="Batang" panose="02030600000101010101" pitchFamily="18" charset="-127"/>
                <a:cs typeface="Arial" panose="020B0604020202020204" pitchFamily="34" charset="0"/>
              </a:rPr>
              <a:t>Independent Cooking Zones - </a:t>
            </a:r>
            <a:r>
              <a:rPr lang="en-US" sz="800" dirty="0">
                <a:effectLst/>
                <a:latin typeface="Leelawadee" panose="020B0502040204020203" pitchFamily="34" charset="-34"/>
                <a:ea typeface="Batang" panose="02030600000101010101" pitchFamily="18" charset="-127"/>
                <a:cs typeface="Arial" panose="020B0604020202020204" pitchFamily="34" charset="0"/>
              </a:rPr>
              <a:t>Up to 3 independent cooking which provides flexibility in cooking several types of food at different temperatures. Each cooking zone can be controlled independently for precise temperature control and cooking results.</a:t>
            </a:r>
            <a:endParaRPr lang="en-US" sz="800" dirty="0">
              <a:effectLst/>
              <a:latin typeface="Calibri" panose="020F0502020204030204" pitchFamily="34" charset="0"/>
              <a:ea typeface="Batang" panose="02030600000101010101" pitchFamily="18" charset="-127"/>
              <a:cs typeface="Arial" panose="020B0604020202020204" pitchFamily="34" charset="0"/>
            </a:endParaRPr>
          </a:p>
          <a:p>
            <a:pPr marL="342900" marR="0" lvl="0" indent="-342900">
              <a:lnSpc>
                <a:spcPct val="107000"/>
              </a:lnSpc>
              <a:spcBef>
                <a:spcPts val="0"/>
              </a:spcBef>
              <a:spcAft>
                <a:spcPts val="0"/>
              </a:spcAft>
              <a:buFont typeface="Wingdings" panose="05000000000000000000" pitchFamily="2" charset="2"/>
              <a:buChar char=""/>
            </a:pPr>
            <a:r>
              <a:rPr lang="en-US" sz="800" b="1" dirty="0">
                <a:effectLst/>
                <a:latin typeface="Leelawadee" panose="020B0502040204020203" pitchFamily="34" charset="-34"/>
                <a:ea typeface="Batang" panose="02030600000101010101" pitchFamily="18" charset="-127"/>
                <a:cs typeface="Arial" panose="020B0604020202020204" pitchFamily="34" charset="0"/>
              </a:rPr>
              <a:t>Safety Thermostat -</a:t>
            </a:r>
            <a:r>
              <a:rPr lang="en-US" sz="800" dirty="0">
                <a:effectLst/>
                <a:latin typeface="Leelawadee" panose="020B0502040204020203" pitchFamily="34" charset="-34"/>
                <a:ea typeface="Batang" panose="02030600000101010101" pitchFamily="18" charset="-127"/>
                <a:cs typeface="Arial" panose="020B0604020202020204" pitchFamily="34" charset="0"/>
              </a:rPr>
              <a:t> thermostat helps regulate the temperature and prevent overheating, which can cause damage or pose a safety risk.</a:t>
            </a:r>
            <a:endParaRPr lang="en-US" sz="800" dirty="0">
              <a:effectLst/>
              <a:latin typeface="Calibri" panose="020F0502020204030204" pitchFamily="34" charset="0"/>
              <a:ea typeface="Batang" panose="02030600000101010101" pitchFamily="18" charset="-127"/>
              <a:cs typeface="Arial" panose="020B0604020202020204" pitchFamily="34" charset="0"/>
            </a:endParaRPr>
          </a:p>
          <a:p>
            <a:pPr marL="342900" marR="0" lvl="0" indent="-342900">
              <a:lnSpc>
                <a:spcPct val="107000"/>
              </a:lnSpc>
              <a:spcBef>
                <a:spcPts val="0"/>
              </a:spcBef>
              <a:spcAft>
                <a:spcPts val="800"/>
              </a:spcAft>
              <a:buFont typeface="Wingdings" panose="05000000000000000000" pitchFamily="2" charset="2"/>
              <a:buChar char=""/>
            </a:pPr>
            <a:r>
              <a:rPr lang="en-US" sz="800" b="1" dirty="0">
                <a:effectLst/>
                <a:latin typeface="Leelawadee" panose="020B0502040204020203" pitchFamily="34" charset="-34"/>
                <a:ea typeface="Batang" panose="02030600000101010101" pitchFamily="18" charset="-127"/>
                <a:cs typeface="Arial" panose="020B0604020202020204" pitchFamily="34" charset="0"/>
              </a:rPr>
              <a:t>Electromechanical Control </a:t>
            </a:r>
            <a:endParaRPr lang="en-US" sz="800" dirty="0">
              <a:effectLst/>
              <a:latin typeface="Calibri" panose="020F0502020204030204" pitchFamily="34" charset="0"/>
              <a:ea typeface="Batang" panose="02030600000101010101" pitchFamily="18" charset="-127"/>
              <a:cs typeface="Arial" panose="020B0604020202020204" pitchFamily="34" charset="0"/>
            </a:endParaRPr>
          </a:p>
        </p:txBody>
      </p:sp>
      <p:sp>
        <p:nvSpPr>
          <p:cNvPr id="2" name="Text Box 2">
            <a:extLst>
              <a:ext uri="{FF2B5EF4-FFF2-40B4-BE49-F238E27FC236}">
                <a16:creationId xmlns:a16="http://schemas.microsoft.com/office/drawing/2014/main" id="{20627516-6D7A-2628-D384-A576298A9432}"/>
              </a:ext>
            </a:extLst>
          </p:cNvPr>
          <p:cNvSpPr txBox="1">
            <a:spLocks noChangeArrowheads="1"/>
          </p:cNvSpPr>
          <p:nvPr/>
        </p:nvSpPr>
        <p:spPr bwMode="auto">
          <a:xfrm>
            <a:off x="394581" y="9488142"/>
            <a:ext cx="131603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en-US" sz="800" b="1" i="0" u="none" strike="noStrike" cap="none" normalizeH="0" baseline="0" dirty="0">
                <a:ln>
                  <a:noFill/>
                </a:ln>
                <a:solidFill>
                  <a:schemeClr val="tx1"/>
                </a:solidFill>
                <a:effectLst/>
                <a:latin typeface="Leelawadee" panose="020B0502040204020203" pitchFamily="34" charset="-34"/>
                <a:ea typeface="Arial" panose="020B0604020202020204" pitchFamily="34" charset="0"/>
                <a:cs typeface="Leelawadee" panose="020B0502040204020203" pitchFamily="34" charset="-34"/>
              </a:rPr>
              <a:t>www.univest.com.eg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3" name="Picture 2" descr="A red and black logo&#10;&#10;Description automatically generated">
            <a:extLst>
              <a:ext uri="{FF2B5EF4-FFF2-40B4-BE49-F238E27FC236}">
                <a16:creationId xmlns:a16="http://schemas.microsoft.com/office/drawing/2014/main" id="{FD346299-92AC-A58C-00A1-191B22DC4E38}"/>
              </a:ext>
            </a:extLst>
          </p:cNvPr>
          <p:cNvPicPr>
            <a:picLocks noChangeAspect="1"/>
          </p:cNvPicPr>
          <p:nvPr/>
        </p:nvPicPr>
        <p:blipFill rotWithShape="1">
          <a:blip r:embed="rId9">
            <a:extLst>
              <a:ext uri="{28A0092B-C50C-407E-A947-70E740481C1C}">
                <a14:useLocalDpi xmlns:a14="http://schemas.microsoft.com/office/drawing/2010/main" val="0"/>
              </a:ext>
            </a:extLst>
          </a:blip>
          <a:srcRect t="25421" b="12970"/>
          <a:stretch/>
        </p:blipFill>
        <p:spPr>
          <a:xfrm>
            <a:off x="192613" y="8983899"/>
            <a:ext cx="1725169" cy="558094"/>
          </a:xfrm>
          <a:prstGeom prst="rect">
            <a:avLst/>
          </a:prstGeom>
        </p:spPr>
      </p:pic>
    </p:spTree>
    <p:extLst>
      <p:ext uri="{BB962C8B-B14F-4D97-AF65-F5344CB8AC3E}">
        <p14:creationId xmlns:p14="http://schemas.microsoft.com/office/powerpoint/2010/main" val="2038741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a:extLst>
              <a:ext uri="{FF2B5EF4-FFF2-40B4-BE49-F238E27FC236}">
                <a16:creationId xmlns:a16="http://schemas.microsoft.com/office/drawing/2014/main" id="{4F4874CF-F79C-71B1-7FE4-F5730656F0D9}"/>
              </a:ext>
            </a:extLst>
          </p:cNvPr>
          <p:cNvCxnSpPr/>
          <p:nvPr/>
        </p:nvCxnSpPr>
        <p:spPr>
          <a:xfrm>
            <a:off x="-7874" y="8887968"/>
            <a:ext cx="68389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34" name="Picture 33" descr="A black background with a black square&#10;&#10;Description automatically generated with medium confidence">
            <a:extLst>
              <a:ext uri="{FF2B5EF4-FFF2-40B4-BE49-F238E27FC236}">
                <a16:creationId xmlns:a16="http://schemas.microsoft.com/office/drawing/2014/main" id="{58947FC6-A75C-86C2-8945-27C645D212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6723" y="9016166"/>
            <a:ext cx="1539373" cy="602032"/>
          </a:xfrm>
          <a:prstGeom prst="rect">
            <a:avLst/>
          </a:prstGeom>
        </p:spPr>
      </p:pic>
      <p:grpSp>
        <p:nvGrpSpPr>
          <p:cNvPr id="35" name="Group 51">
            <a:extLst>
              <a:ext uri="{FF2B5EF4-FFF2-40B4-BE49-F238E27FC236}">
                <a16:creationId xmlns:a16="http://schemas.microsoft.com/office/drawing/2014/main" id="{F1676AAD-4D1F-C404-9821-6544E27C20AA}"/>
              </a:ext>
            </a:extLst>
          </p:cNvPr>
          <p:cNvGrpSpPr>
            <a:grpSpLocks/>
          </p:cNvGrpSpPr>
          <p:nvPr/>
        </p:nvGrpSpPr>
        <p:grpSpPr bwMode="auto">
          <a:xfrm>
            <a:off x="3587650" y="8955334"/>
            <a:ext cx="1393825" cy="731837"/>
            <a:chOff x="0" y="2429"/>
            <a:chExt cx="39075" cy="20527"/>
          </a:xfrm>
        </p:grpSpPr>
        <p:pic>
          <p:nvPicPr>
            <p:cNvPr id="52" name="Picture 52" descr="https://sp-ao.shortpixel.ai/client/to_webp,q_glossy,ret_img,w_1200,h_450/https:/www.nationwidegroup.co.ke/wp-content/uploads/2021/11/signature-2.jpg">
              <a:extLst>
                <a:ext uri="{FF2B5EF4-FFF2-40B4-BE49-F238E27FC236}">
                  <a16:creationId xmlns:a16="http://schemas.microsoft.com/office/drawing/2014/main" id="{5DD1E1BB-CB9C-B2DA-0243-6B17FDEFB5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0206" t="9447" r="1993" b="13570"/>
            <a:stretch>
              <a:fillRect/>
            </a:stretch>
          </p:blipFill>
          <p:spPr bwMode="auto">
            <a:xfrm>
              <a:off x="0" y="2429"/>
              <a:ext cx="19062" cy="19798"/>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3" descr="https://sp-ao.shortpixel.ai/client/to_webp,q_glossy,ret_img,w_1200,h_450/https:/www.nationwidegroup.co.ke/wp-content/uploads/2021/11/signature-2.jpg">
              <a:extLst>
                <a:ext uri="{FF2B5EF4-FFF2-40B4-BE49-F238E27FC236}">
                  <a16:creationId xmlns:a16="http://schemas.microsoft.com/office/drawing/2014/main" id="{60733335-C4C0-08A1-ABB0-B24DDE6B47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409" t="9447" r="66789" b="10736"/>
            <a:stretch>
              <a:fillRect/>
            </a:stretch>
          </p:blipFill>
          <p:spPr bwMode="auto">
            <a:xfrm>
              <a:off x="20013" y="2429"/>
              <a:ext cx="19062" cy="20527"/>
            </a:xfrm>
            <a:prstGeom prst="rect">
              <a:avLst/>
            </a:prstGeom>
            <a:noFill/>
            <a:extLst>
              <a:ext uri="{909E8E84-426E-40DD-AFC4-6F175D3DCCD1}">
                <a14:hiddenFill xmlns:a14="http://schemas.microsoft.com/office/drawing/2010/main">
                  <a:solidFill>
                    <a:srgbClr val="FFFFFF"/>
                  </a:solidFill>
                </a14:hiddenFill>
              </a:ext>
            </a:extLst>
          </p:spPr>
        </p:pic>
      </p:grpSp>
      <p:pic>
        <p:nvPicPr>
          <p:cNvPr id="37" name="Picture 36" descr="A black background with a black square&#10;&#10;Description automatically generated with medium confidence">
            <a:extLst>
              <a:ext uri="{FF2B5EF4-FFF2-40B4-BE49-F238E27FC236}">
                <a16:creationId xmlns:a16="http://schemas.microsoft.com/office/drawing/2014/main" id="{1C68780C-4432-F9ED-7BDE-E28112C1D4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6047" y="9016166"/>
            <a:ext cx="1379340" cy="533446"/>
          </a:xfrm>
          <a:prstGeom prst="rect">
            <a:avLst/>
          </a:prstGeom>
        </p:spPr>
      </p:pic>
      <p:sp>
        <p:nvSpPr>
          <p:cNvPr id="38" name="Rectangle 8">
            <a:extLst>
              <a:ext uri="{FF2B5EF4-FFF2-40B4-BE49-F238E27FC236}">
                <a16:creationId xmlns:a16="http://schemas.microsoft.com/office/drawing/2014/main" id="{9C817508-1ACE-4517-40FE-E787977E9A41}"/>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9" name="Rectangle 9">
            <a:extLst>
              <a:ext uri="{FF2B5EF4-FFF2-40B4-BE49-F238E27FC236}">
                <a16:creationId xmlns:a16="http://schemas.microsoft.com/office/drawing/2014/main" id="{D5905AD1-2216-DCA6-0F60-0A881D73B7A4}"/>
              </a:ext>
            </a:extLst>
          </p:cNvPr>
          <p:cNvSpPr>
            <a:spLocks noChangeArrowheads="1"/>
          </p:cNvSpPr>
          <p:nvPr/>
        </p:nvSpPr>
        <p:spPr bwMode="auto">
          <a:xfrm>
            <a:off x="0" y="257537"/>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4146550" algn="r"/>
                <a:tab pos="5943600"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971800" algn="ctr"/>
                <a:tab pos="4146550" algn="r"/>
                <a:tab pos="5943600" algn="r"/>
              </a:tabLst>
            </a:pPr>
            <a:r>
              <a:rPr kumimoji="0" lang="en-US" altLang="en-US" sz="1100" b="0" i="0" u="none" strike="noStrike" cap="none" normalizeH="0" baseline="0" dirty="0" bmk="_Hlk138357542">
                <a:ln>
                  <a:noFill/>
                </a:ln>
                <a:solidFill>
                  <a:schemeClr val="tx1"/>
                </a:solidFill>
                <a:effectLst/>
                <a:latin typeface="Leelawadee" panose="020B0502040204020203" pitchFamily="34" charset="-34"/>
                <a:ea typeface="Batang" panose="02030600000101010101" pitchFamily="18" charset="-127"/>
                <a:cs typeface="Arial" panose="020B0604020202020204" pitchFamily="34" charset="0"/>
              </a:rPr>
              <a:t>	</a:t>
            </a:r>
            <a:endParaRPr kumimoji="0" lang="en-US" altLang="en-US" sz="1100" b="0" i="0" u="none" strike="noStrike" cap="none" normalizeH="0" baseline="0" dirty="0" bmk="_Hlk138357542">
              <a:ln>
                <a:noFill/>
              </a:ln>
              <a:solidFill>
                <a:schemeClr val="tx1"/>
              </a:solidFill>
              <a:effectLst/>
              <a:latin typeface="Leelawadee" panose="020B0502040204020203" pitchFamily="34" charset="-34"/>
              <a:ea typeface="Batang" panose="02030600000101010101" pitchFamily="18" charset="-127"/>
            </a:endParaRPr>
          </a:p>
          <a:p>
            <a:pPr marL="0" marR="0" lvl="0" indent="0" algn="l" defTabSz="914400" rtl="0" eaLnBrk="0" fontAlgn="base" latinLnBrk="0" hangingPunct="0">
              <a:lnSpc>
                <a:spcPct val="100000"/>
              </a:lnSpc>
              <a:spcBef>
                <a:spcPct val="0"/>
              </a:spcBef>
              <a:spcAft>
                <a:spcPct val="0"/>
              </a:spcAft>
              <a:buClrTx/>
              <a:buSzTx/>
              <a:buFontTx/>
              <a:buNone/>
              <a:tabLst>
                <a:tab pos="2971800" algn="ctr"/>
                <a:tab pos="4146550" algn="r"/>
                <a:tab pos="5943600" algn="r"/>
              </a:tabLst>
            </a:pPr>
            <a:r>
              <a:rPr kumimoji="0" lang="en-US" altLang="en-US" sz="1100" b="0" i="0" u="none" strike="noStrike" cap="none" normalizeH="0" baseline="0" dirty="0" bmk="_Hlk138357542">
                <a:ln>
                  <a:noFill/>
                </a:ln>
                <a:solidFill>
                  <a:schemeClr val="tx1"/>
                </a:solidFill>
                <a:effectLst/>
                <a:latin typeface="Leelawadee" panose="020B0502040204020203" pitchFamily="34" charset="-34"/>
                <a:ea typeface="Batang" panose="02030600000101010101" pitchFamily="18" charset="-127"/>
              </a:rPr>
              <a:t>Project:____________ Item #:____________ 	Quantity:_____________</a:t>
            </a:r>
            <a:r>
              <a:rPr kumimoji="0" lang="en-US" altLang="en-US" sz="400" b="0" i="0" u="none" strike="noStrike" cap="none" normalizeH="0" baseline="0" dirty="0">
                <a:ln>
                  <a:noFill/>
                </a:ln>
                <a:solidFill>
                  <a:schemeClr val="tx1"/>
                </a:solidFill>
                <a:effectLst/>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Text Box 2">
            <a:extLst>
              <a:ext uri="{FF2B5EF4-FFF2-40B4-BE49-F238E27FC236}">
                <a16:creationId xmlns:a16="http://schemas.microsoft.com/office/drawing/2014/main" id="{D65126BB-40B9-5E13-F873-A256CF00637E}"/>
              </a:ext>
            </a:extLst>
          </p:cNvPr>
          <p:cNvSpPr txBox="1">
            <a:spLocks noChangeArrowheads="1"/>
          </p:cNvSpPr>
          <p:nvPr/>
        </p:nvSpPr>
        <p:spPr bwMode="auto">
          <a:xfrm>
            <a:off x="27686" y="1016665"/>
            <a:ext cx="6816726" cy="20589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15" name="Table 14">
            <a:extLst>
              <a:ext uri="{FF2B5EF4-FFF2-40B4-BE49-F238E27FC236}">
                <a16:creationId xmlns:a16="http://schemas.microsoft.com/office/drawing/2014/main" id="{134C31F6-20C3-4120-0FB7-DA1525A0833F}"/>
              </a:ext>
            </a:extLst>
          </p:cNvPr>
          <p:cNvGraphicFramePr>
            <a:graphicFrameLocks noGrp="1"/>
          </p:cNvGraphicFramePr>
          <p:nvPr>
            <p:extLst>
              <p:ext uri="{D42A27DB-BD31-4B8C-83A1-F6EECF244321}">
                <p14:modId xmlns:p14="http://schemas.microsoft.com/office/powerpoint/2010/main" val="3558423659"/>
              </p:ext>
            </p:extLst>
          </p:nvPr>
        </p:nvGraphicFramePr>
        <p:xfrm>
          <a:off x="3922778" y="6457116"/>
          <a:ext cx="2908299" cy="243840"/>
        </p:xfrm>
        <a:graphic>
          <a:graphicData uri="http://schemas.openxmlformats.org/drawingml/2006/table">
            <a:tbl>
              <a:tblPr firstRow="1" bandRow="1">
                <a:tableStyleId>{5C22544A-7EE6-4342-B048-85BDC9FD1C3A}</a:tableStyleId>
              </a:tblPr>
              <a:tblGrid>
                <a:gridCol w="2908299">
                  <a:extLst>
                    <a:ext uri="{9D8B030D-6E8A-4147-A177-3AD203B41FA5}">
                      <a16:colId xmlns:a16="http://schemas.microsoft.com/office/drawing/2014/main" val="2124106111"/>
                    </a:ext>
                  </a:extLst>
                </a:gridCol>
              </a:tblGrid>
              <a:tr h="0">
                <a:tc>
                  <a:txBody>
                    <a:bodyPr/>
                    <a:lstStyle/>
                    <a:p>
                      <a:r>
                        <a:rPr lang="en-US" sz="1000" dirty="0">
                          <a:solidFill>
                            <a:schemeClr val="tx1"/>
                          </a:solidFill>
                        </a:rPr>
                        <a:t>Installation Requirements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494213429"/>
                  </a:ext>
                </a:extLst>
              </a:tr>
            </a:tbl>
          </a:graphicData>
        </a:graphic>
      </p:graphicFrame>
      <p:sp>
        <p:nvSpPr>
          <p:cNvPr id="21" name="TextBox 20">
            <a:extLst>
              <a:ext uri="{FF2B5EF4-FFF2-40B4-BE49-F238E27FC236}">
                <a16:creationId xmlns:a16="http://schemas.microsoft.com/office/drawing/2014/main" id="{B0D46A13-398D-A31E-9750-5A02B08BB970}"/>
              </a:ext>
            </a:extLst>
          </p:cNvPr>
          <p:cNvSpPr txBox="1"/>
          <p:nvPr/>
        </p:nvSpPr>
        <p:spPr>
          <a:xfrm>
            <a:off x="3901440" y="6825978"/>
            <a:ext cx="3058244" cy="461665"/>
          </a:xfrm>
          <a:prstGeom prst="rect">
            <a:avLst/>
          </a:prstGeom>
          <a:noFill/>
        </p:spPr>
        <p:txBody>
          <a:bodyPr wrap="square">
            <a:spAutoFit/>
          </a:bodyPr>
          <a:lstStyle/>
          <a:p>
            <a:r>
              <a:rPr lang="en-US" sz="800" dirty="0">
                <a:effectLst/>
                <a:latin typeface="Leelawadee" panose="020B0502040204020203" pitchFamily="34" charset="-34"/>
                <a:ea typeface="Batang" panose="02030600000101010101" pitchFamily="18" charset="-127"/>
              </a:rPr>
              <a:t>Installations must be in accordance with all local electrical systems, particularly the minimum wire gauge needed for field connection, hydraulic supply, and ventilation supply</a:t>
            </a:r>
            <a:endParaRPr lang="en-US" sz="800" dirty="0"/>
          </a:p>
        </p:txBody>
      </p:sp>
      <p:sp>
        <p:nvSpPr>
          <p:cNvPr id="4" name="Text Box 2">
            <a:extLst>
              <a:ext uri="{FF2B5EF4-FFF2-40B4-BE49-F238E27FC236}">
                <a16:creationId xmlns:a16="http://schemas.microsoft.com/office/drawing/2014/main" id="{9EAA9EE2-22F1-3F03-F0DC-637290B276A4}"/>
              </a:ext>
            </a:extLst>
          </p:cNvPr>
          <p:cNvSpPr txBox="1">
            <a:spLocks noChangeArrowheads="1"/>
          </p:cNvSpPr>
          <p:nvPr/>
        </p:nvSpPr>
        <p:spPr bwMode="auto">
          <a:xfrm>
            <a:off x="19049" y="630002"/>
            <a:ext cx="6838951" cy="261610"/>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bg1"/>
                </a:solidFill>
                <a:effectLst/>
                <a:latin typeface="Arial" panose="020B0604020202020204" pitchFamily="34" charset="0"/>
                <a:ea typeface="Arial" panose="020B0604020202020204" pitchFamily="34" charset="0"/>
                <a:cs typeface="Leelawadee" panose="020B0502040204020203" pitchFamily="34" charset="-34"/>
              </a:rPr>
              <a:t>Electromechanical Electric Chrome Plated Grill Top</a:t>
            </a:r>
            <a:endParaRPr kumimoji="0" lang="en-US" altLang="en-US" sz="1100" b="0" i="0" u="none" strike="noStrike" cap="none" normalizeH="0" baseline="0" dirty="0">
              <a:ln>
                <a:noFill/>
              </a:ln>
              <a:solidFill>
                <a:schemeClr val="bg1"/>
              </a:solidFill>
              <a:effectLst/>
              <a:latin typeface="Arial" panose="020B0604020202020204" pitchFamily="34" charset="0"/>
            </a:endParaRPr>
          </a:p>
        </p:txBody>
      </p:sp>
      <p:pic>
        <p:nvPicPr>
          <p:cNvPr id="6" name="Picture 5">
            <a:extLst>
              <a:ext uri="{FF2B5EF4-FFF2-40B4-BE49-F238E27FC236}">
                <a16:creationId xmlns:a16="http://schemas.microsoft.com/office/drawing/2014/main" id="{93FDAF37-EA2E-637C-7991-C2F81D82B42F}"/>
              </a:ext>
            </a:extLst>
          </p:cNvPr>
          <p:cNvPicPr>
            <a:picLocks noChangeAspect="1"/>
          </p:cNvPicPr>
          <p:nvPr/>
        </p:nvPicPr>
        <p:blipFill>
          <a:blip r:embed="rId5"/>
          <a:stretch>
            <a:fillRect/>
          </a:stretch>
        </p:blipFill>
        <p:spPr>
          <a:xfrm>
            <a:off x="5320246" y="102526"/>
            <a:ext cx="1345138" cy="494588"/>
          </a:xfrm>
          <a:prstGeom prst="rect">
            <a:avLst/>
          </a:prstGeom>
        </p:spPr>
      </p:pic>
      <p:graphicFrame>
        <p:nvGraphicFramePr>
          <p:cNvPr id="7" name="Table 6">
            <a:extLst>
              <a:ext uri="{FF2B5EF4-FFF2-40B4-BE49-F238E27FC236}">
                <a16:creationId xmlns:a16="http://schemas.microsoft.com/office/drawing/2014/main" id="{DD6DCA54-F75F-CDA7-679C-17CD972D51AB}"/>
              </a:ext>
            </a:extLst>
          </p:cNvPr>
          <p:cNvGraphicFramePr>
            <a:graphicFrameLocks noGrp="1"/>
          </p:cNvGraphicFramePr>
          <p:nvPr>
            <p:extLst>
              <p:ext uri="{D42A27DB-BD31-4B8C-83A1-F6EECF244321}">
                <p14:modId xmlns:p14="http://schemas.microsoft.com/office/powerpoint/2010/main" val="3116973655"/>
              </p:ext>
            </p:extLst>
          </p:nvPr>
        </p:nvGraphicFramePr>
        <p:xfrm>
          <a:off x="45655" y="3385654"/>
          <a:ext cx="6785422" cy="2623781"/>
        </p:xfrm>
        <a:graphic>
          <a:graphicData uri="http://schemas.openxmlformats.org/drawingml/2006/table">
            <a:tbl>
              <a:tblPr firstRow="1" firstCol="1" bandRow="1">
                <a:tableStyleId>{5C22544A-7EE6-4342-B048-85BDC9FD1C3A}</a:tableStyleId>
              </a:tblPr>
              <a:tblGrid>
                <a:gridCol w="745138">
                  <a:extLst>
                    <a:ext uri="{9D8B030D-6E8A-4147-A177-3AD203B41FA5}">
                      <a16:colId xmlns:a16="http://schemas.microsoft.com/office/drawing/2014/main" val="3238319486"/>
                    </a:ext>
                  </a:extLst>
                </a:gridCol>
                <a:gridCol w="671227">
                  <a:extLst>
                    <a:ext uri="{9D8B030D-6E8A-4147-A177-3AD203B41FA5}">
                      <a16:colId xmlns:a16="http://schemas.microsoft.com/office/drawing/2014/main" val="4201678493"/>
                    </a:ext>
                  </a:extLst>
                </a:gridCol>
                <a:gridCol w="940791">
                  <a:extLst>
                    <a:ext uri="{9D8B030D-6E8A-4147-A177-3AD203B41FA5}">
                      <a16:colId xmlns:a16="http://schemas.microsoft.com/office/drawing/2014/main" val="3777502889"/>
                    </a:ext>
                  </a:extLst>
                </a:gridCol>
                <a:gridCol w="671227">
                  <a:extLst>
                    <a:ext uri="{9D8B030D-6E8A-4147-A177-3AD203B41FA5}">
                      <a16:colId xmlns:a16="http://schemas.microsoft.com/office/drawing/2014/main" val="3994320618"/>
                    </a:ext>
                  </a:extLst>
                </a:gridCol>
                <a:gridCol w="765024">
                  <a:extLst>
                    <a:ext uri="{9D8B030D-6E8A-4147-A177-3AD203B41FA5}">
                      <a16:colId xmlns:a16="http://schemas.microsoft.com/office/drawing/2014/main" val="1085601240"/>
                    </a:ext>
                  </a:extLst>
                </a:gridCol>
                <a:gridCol w="777882">
                  <a:extLst>
                    <a:ext uri="{9D8B030D-6E8A-4147-A177-3AD203B41FA5}">
                      <a16:colId xmlns:a16="http://schemas.microsoft.com/office/drawing/2014/main" val="3987598535"/>
                    </a:ext>
                  </a:extLst>
                </a:gridCol>
                <a:gridCol w="671227">
                  <a:extLst>
                    <a:ext uri="{9D8B030D-6E8A-4147-A177-3AD203B41FA5}">
                      <a16:colId xmlns:a16="http://schemas.microsoft.com/office/drawing/2014/main" val="1281214242"/>
                    </a:ext>
                  </a:extLst>
                </a:gridCol>
                <a:gridCol w="750781">
                  <a:extLst>
                    <a:ext uri="{9D8B030D-6E8A-4147-A177-3AD203B41FA5}">
                      <a16:colId xmlns:a16="http://schemas.microsoft.com/office/drawing/2014/main" val="2516227163"/>
                    </a:ext>
                  </a:extLst>
                </a:gridCol>
                <a:gridCol w="792125">
                  <a:extLst>
                    <a:ext uri="{9D8B030D-6E8A-4147-A177-3AD203B41FA5}">
                      <a16:colId xmlns:a16="http://schemas.microsoft.com/office/drawing/2014/main" val="3426017906"/>
                    </a:ext>
                  </a:extLst>
                </a:gridCol>
              </a:tblGrid>
              <a:tr h="249835">
                <a:tc>
                  <a:txBody>
                    <a:bodyPr/>
                    <a:lstStyle/>
                    <a:p>
                      <a:pPr marL="0" marR="0" algn="l">
                        <a:lnSpc>
                          <a:spcPct val="107000"/>
                        </a:lnSpc>
                        <a:spcBef>
                          <a:spcPts val="0"/>
                        </a:spcBef>
                        <a:spcAft>
                          <a:spcPts val="0"/>
                        </a:spcAft>
                      </a:pPr>
                      <a:r>
                        <a:rPr lang="en-US" sz="800" dirty="0">
                          <a:solidFill>
                            <a:schemeClr val="tx1"/>
                          </a:solidFill>
                          <a:effectLst/>
                        </a:rPr>
                        <a:t>Model</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GE8-04CT-SS</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GE8-04CT-GG</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GE8-08CT-SS</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GE8-08CT-GG</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GE8-08CT-SG</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GE8-12CT-SS</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GE8-12CT-GG</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GE8-12CT-SG</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527002293"/>
                  </a:ext>
                </a:extLst>
              </a:tr>
              <a:tr h="249835">
                <a:tc>
                  <a:txBody>
                    <a:bodyPr/>
                    <a:lstStyle/>
                    <a:p>
                      <a:pPr marL="0" marR="0" algn="l">
                        <a:lnSpc>
                          <a:spcPct val="107000"/>
                        </a:lnSpc>
                        <a:spcBef>
                          <a:spcPts val="0"/>
                        </a:spcBef>
                        <a:spcAft>
                          <a:spcPts val="0"/>
                        </a:spcAft>
                      </a:pPr>
                      <a:r>
                        <a:rPr lang="en-US" sz="800" dirty="0">
                          <a:solidFill>
                            <a:schemeClr val="tx1"/>
                          </a:solidFill>
                          <a:effectLst/>
                        </a:rPr>
                        <a:t>Cooking Zones</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1</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1</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2</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2</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2</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3</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3</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3</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1531033"/>
                  </a:ext>
                </a:extLst>
              </a:tr>
              <a:tr h="377550">
                <a:tc>
                  <a:txBody>
                    <a:bodyPr/>
                    <a:lstStyle/>
                    <a:p>
                      <a:pPr marL="0" marR="0" algn="l">
                        <a:lnSpc>
                          <a:spcPct val="107000"/>
                        </a:lnSpc>
                        <a:spcBef>
                          <a:spcPts val="0"/>
                        </a:spcBef>
                        <a:spcAft>
                          <a:spcPts val="0"/>
                        </a:spcAft>
                      </a:pPr>
                      <a:r>
                        <a:rPr lang="en-US" sz="800" dirty="0">
                          <a:solidFill>
                            <a:schemeClr val="tx1"/>
                          </a:solidFill>
                          <a:effectLst/>
                        </a:rPr>
                        <a:t>Cooking Surface Area</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0.24 m</a:t>
                      </a:r>
                      <a:r>
                        <a:rPr lang="en-US" sz="800" baseline="30000" dirty="0">
                          <a:effectLst/>
                        </a:rPr>
                        <a:t>2</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0.24 m</a:t>
                      </a:r>
                      <a:r>
                        <a:rPr lang="en-US" sz="800" baseline="30000" dirty="0">
                          <a:effectLst/>
                        </a:rPr>
                        <a:t>2</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0.48 m</a:t>
                      </a:r>
                      <a:r>
                        <a:rPr lang="en-US" sz="800" baseline="30000" dirty="0">
                          <a:effectLst/>
                        </a:rPr>
                        <a:t>2</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0.48 m</a:t>
                      </a:r>
                      <a:r>
                        <a:rPr lang="en-US" sz="800" baseline="30000" dirty="0">
                          <a:effectLst/>
                        </a:rPr>
                        <a:t>2</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0.48 m</a:t>
                      </a:r>
                      <a:r>
                        <a:rPr lang="en-US" sz="800" baseline="30000" dirty="0">
                          <a:effectLst/>
                        </a:rPr>
                        <a:t>2</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0.72 m</a:t>
                      </a:r>
                      <a:r>
                        <a:rPr lang="en-US" sz="800" baseline="30000" dirty="0">
                          <a:effectLst/>
                        </a:rPr>
                        <a:t>2</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0.72 m</a:t>
                      </a:r>
                      <a:r>
                        <a:rPr lang="en-US" sz="800" baseline="30000" dirty="0">
                          <a:effectLst/>
                        </a:rPr>
                        <a:t>2</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0.72 m</a:t>
                      </a:r>
                      <a:r>
                        <a:rPr lang="en-US" sz="800" baseline="30000" dirty="0">
                          <a:effectLst/>
                        </a:rPr>
                        <a:t>2</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918642261"/>
                  </a:ext>
                </a:extLst>
              </a:tr>
              <a:tr h="304445">
                <a:tc>
                  <a:txBody>
                    <a:bodyPr/>
                    <a:lstStyle/>
                    <a:p>
                      <a:pPr marL="0" marR="0" algn="l">
                        <a:lnSpc>
                          <a:spcPct val="107000"/>
                        </a:lnSpc>
                        <a:spcBef>
                          <a:spcPts val="0"/>
                        </a:spcBef>
                        <a:spcAft>
                          <a:spcPts val="0"/>
                        </a:spcAft>
                      </a:pPr>
                      <a:r>
                        <a:rPr lang="en-US" sz="800" dirty="0">
                          <a:solidFill>
                            <a:schemeClr val="tx1"/>
                          </a:solidFill>
                          <a:effectLst/>
                        </a:rPr>
                        <a:t>Cooking Plate Type</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Smooth Plate</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Ribbed Plate</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Smooth Plate</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Ribbed Plate</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Half-Smooth/ Half-Ribbed</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Smooth Plate</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Ribbed Plate</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Half-Smooth/ Half-Ribbed</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9592227"/>
                  </a:ext>
                </a:extLst>
              </a:tr>
              <a:tr h="249835">
                <a:tc>
                  <a:txBody>
                    <a:bodyPr/>
                    <a:lstStyle/>
                    <a:p>
                      <a:pPr marL="0" marR="0" algn="l">
                        <a:lnSpc>
                          <a:spcPct val="107000"/>
                        </a:lnSpc>
                        <a:spcBef>
                          <a:spcPts val="0"/>
                        </a:spcBef>
                        <a:spcAft>
                          <a:spcPts val="0"/>
                        </a:spcAft>
                      </a:pPr>
                      <a:r>
                        <a:rPr lang="en-US" sz="800" dirty="0">
                          <a:solidFill>
                            <a:schemeClr val="tx1"/>
                          </a:solidFill>
                          <a:effectLst/>
                        </a:rPr>
                        <a:t>Energy source</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Electrical</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Electrical</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Electrical</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Electrical</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Electrical</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Electrical</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Electrical</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Electrical</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409465281"/>
                  </a:ext>
                </a:extLst>
              </a:tr>
              <a:tr h="304445">
                <a:tc>
                  <a:txBody>
                    <a:bodyPr/>
                    <a:lstStyle/>
                    <a:p>
                      <a:pPr marL="0" marR="0" algn="l">
                        <a:lnSpc>
                          <a:spcPct val="107000"/>
                        </a:lnSpc>
                        <a:spcBef>
                          <a:spcPts val="0"/>
                        </a:spcBef>
                        <a:spcAft>
                          <a:spcPts val="0"/>
                        </a:spcAft>
                      </a:pPr>
                      <a:r>
                        <a:rPr lang="en-US" sz="800" dirty="0">
                          <a:solidFill>
                            <a:schemeClr val="tx1"/>
                          </a:solidFill>
                          <a:effectLst/>
                        </a:rPr>
                        <a:t>Voltage</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380V / 3PH / 50Hz</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380V / 3PH / 50Hz</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380V / 3PH / 50Hz</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380V / 3PH / 50Hz</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380V / 3PH / 50Hz</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380V / 3PH / 50Hz</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380V / 3PH / 50Hz</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380V / 3PH / 50Hz</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12369024"/>
                  </a:ext>
                </a:extLst>
              </a:tr>
              <a:tr h="249835">
                <a:tc>
                  <a:txBody>
                    <a:bodyPr/>
                    <a:lstStyle/>
                    <a:p>
                      <a:pPr marL="0" marR="0" algn="l">
                        <a:lnSpc>
                          <a:spcPct val="107000"/>
                        </a:lnSpc>
                        <a:spcBef>
                          <a:spcPts val="0"/>
                        </a:spcBef>
                        <a:spcAft>
                          <a:spcPts val="0"/>
                        </a:spcAft>
                      </a:pPr>
                      <a:r>
                        <a:rPr lang="en-US" sz="800" dirty="0">
                          <a:solidFill>
                            <a:schemeClr val="tx1"/>
                          </a:solidFill>
                          <a:effectLst/>
                        </a:rPr>
                        <a:t>Electric Power</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6 kW</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6 kW</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12 kW</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12 kW</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12 kW</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16 kW</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16 kW</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a:effectLst/>
                        </a:rPr>
                        <a:t>16 kW</a:t>
                      </a:r>
                      <a:endParaRPr lang="en-US" sz="110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666049350"/>
                  </a:ext>
                </a:extLst>
              </a:tr>
              <a:tr h="377550">
                <a:tc>
                  <a:txBody>
                    <a:bodyPr/>
                    <a:lstStyle/>
                    <a:p>
                      <a:pPr marL="0" marR="0" algn="l">
                        <a:lnSpc>
                          <a:spcPct val="107000"/>
                        </a:lnSpc>
                        <a:spcBef>
                          <a:spcPts val="0"/>
                        </a:spcBef>
                        <a:spcAft>
                          <a:spcPts val="0"/>
                        </a:spcAft>
                      </a:pPr>
                      <a:r>
                        <a:rPr lang="en-US" sz="800" dirty="0">
                          <a:solidFill>
                            <a:schemeClr val="tx1"/>
                          </a:solidFill>
                          <a:effectLst/>
                        </a:rPr>
                        <a:t>Type of Control</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Electro-mechanical</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Electro-mechanical</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Electro-mechanical</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Electro-mechanical</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Electro-mechanical</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Electro-mechanical</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Electro-mechanical</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effectLst/>
                        </a:rPr>
                        <a:t>Electro-mechanical</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54782965"/>
                  </a:ext>
                </a:extLst>
              </a:tr>
              <a:tr h="254432">
                <a:tc>
                  <a:txBody>
                    <a:bodyPr/>
                    <a:lstStyle/>
                    <a:p>
                      <a:pPr marL="0" marR="0" algn="l">
                        <a:lnSpc>
                          <a:spcPct val="107000"/>
                        </a:lnSpc>
                        <a:spcBef>
                          <a:spcPts val="0"/>
                        </a:spcBef>
                        <a:spcAft>
                          <a:spcPts val="0"/>
                        </a:spcAft>
                      </a:pPr>
                      <a:r>
                        <a:rPr lang="en-US" sz="800" dirty="0">
                          <a:solidFill>
                            <a:schemeClr val="tx1"/>
                          </a:solidFill>
                          <a:effectLst/>
                        </a:rPr>
                        <a:t>Temperature Range </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a:effectLst/>
                        </a:rPr>
                        <a:t>50°C - 300°C</a:t>
                      </a:r>
                      <a:endParaRPr lang="en-US" sz="110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a:effectLst/>
                        </a:rPr>
                        <a:t>50°C - 300°C</a:t>
                      </a:r>
                      <a:endParaRPr lang="en-US" sz="110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50°C - 300°C</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a:effectLst/>
                        </a:rPr>
                        <a:t>50°C - 300°C</a:t>
                      </a:r>
                      <a:endParaRPr lang="en-US" sz="110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a:effectLst/>
                        </a:rPr>
                        <a:t>50°C - 300°C</a:t>
                      </a:r>
                      <a:endParaRPr lang="en-US" sz="110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50°C - 300°C</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50°C - 300°C</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effectLst/>
                        </a:rPr>
                        <a:t>50°C - 300°C</a:t>
                      </a:r>
                      <a:endParaRPr lang="en-US" sz="1100" dirty="0">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890387345"/>
                  </a:ext>
                </a:extLst>
              </a:tr>
            </a:tbl>
          </a:graphicData>
        </a:graphic>
      </p:graphicFrame>
      <p:graphicFrame>
        <p:nvGraphicFramePr>
          <p:cNvPr id="8" name="Table 7">
            <a:extLst>
              <a:ext uri="{FF2B5EF4-FFF2-40B4-BE49-F238E27FC236}">
                <a16:creationId xmlns:a16="http://schemas.microsoft.com/office/drawing/2014/main" id="{518F5277-AC07-38B4-C5A2-A9AC347BA648}"/>
              </a:ext>
            </a:extLst>
          </p:cNvPr>
          <p:cNvGraphicFramePr>
            <a:graphicFrameLocks noGrp="1"/>
          </p:cNvGraphicFramePr>
          <p:nvPr>
            <p:extLst>
              <p:ext uri="{D42A27DB-BD31-4B8C-83A1-F6EECF244321}">
                <p14:modId xmlns:p14="http://schemas.microsoft.com/office/powerpoint/2010/main" val="218769940"/>
              </p:ext>
            </p:extLst>
          </p:nvPr>
        </p:nvGraphicFramePr>
        <p:xfrm>
          <a:off x="54113" y="6328328"/>
          <a:ext cx="3287192" cy="1828800"/>
        </p:xfrm>
        <a:graphic>
          <a:graphicData uri="http://schemas.openxmlformats.org/drawingml/2006/table">
            <a:tbl>
              <a:tblPr firstRow="1" firstCol="1" bandRow="1">
                <a:tableStyleId>{5C22544A-7EE6-4342-B048-85BDC9FD1C3A}</a:tableStyleId>
              </a:tblPr>
              <a:tblGrid>
                <a:gridCol w="724535">
                  <a:extLst>
                    <a:ext uri="{9D8B030D-6E8A-4147-A177-3AD203B41FA5}">
                      <a16:colId xmlns:a16="http://schemas.microsoft.com/office/drawing/2014/main" val="433887953"/>
                    </a:ext>
                  </a:extLst>
                </a:gridCol>
                <a:gridCol w="669358">
                  <a:extLst>
                    <a:ext uri="{9D8B030D-6E8A-4147-A177-3AD203B41FA5}">
                      <a16:colId xmlns:a16="http://schemas.microsoft.com/office/drawing/2014/main" val="1040143384"/>
                    </a:ext>
                  </a:extLst>
                </a:gridCol>
                <a:gridCol w="670374">
                  <a:extLst>
                    <a:ext uri="{9D8B030D-6E8A-4147-A177-3AD203B41FA5}">
                      <a16:colId xmlns:a16="http://schemas.microsoft.com/office/drawing/2014/main" val="1668532563"/>
                    </a:ext>
                  </a:extLst>
                </a:gridCol>
                <a:gridCol w="670374">
                  <a:extLst>
                    <a:ext uri="{9D8B030D-6E8A-4147-A177-3AD203B41FA5}">
                      <a16:colId xmlns:a16="http://schemas.microsoft.com/office/drawing/2014/main" val="900780658"/>
                    </a:ext>
                  </a:extLst>
                </a:gridCol>
                <a:gridCol w="552551">
                  <a:extLst>
                    <a:ext uri="{9D8B030D-6E8A-4147-A177-3AD203B41FA5}">
                      <a16:colId xmlns:a16="http://schemas.microsoft.com/office/drawing/2014/main" val="1572092762"/>
                    </a:ext>
                  </a:extLst>
                </a:gridCol>
              </a:tblGrid>
              <a:tr h="123825">
                <a:tc>
                  <a:txBody>
                    <a:bodyPr/>
                    <a:lstStyle/>
                    <a:p>
                      <a:r>
                        <a:rPr lang="en-US" sz="800" dirty="0">
                          <a:solidFill>
                            <a:schemeClr val="tx1"/>
                          </a:solidFill>
                        </a:rPr>
                        <a:t>Model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Width</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Depth</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Height</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schemeClr>
                    </a:solidFill>
                  </a:tcPr>
                </a:tc>
                <a:tc>
                  <a:txBody>
                    <a:bodyPr/>
                    <a:lstStyle/>
                    <a:p>
                      <a:r>
                        <a:rPr lang="en-US" sz="800" dirty="0">
                          <a:solidFill>
                            <a:schemeClr val="tx1"/>
                          </a:solidFill>
                        </a:rPr>
                        <a:t>Weight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060687534"/>
                  </a:ext>
                </a:extLst>
              </a:tr>
              <a:tr h="201930">
                <a:tc>
                  <a:txBody>
                    <a:bodyPr/>
                    <a:lstStyle/>
                    <a:p>
                      <a:pPr marL="0" marR="0">
                        <a:lnSpc>
                          <a:spcPct val="107000"/>
                        </a:lnSpc>
                        <a:spcBef>
                          <a:spcPts val="0"/>
                        </a:spcBef>
                        <a:spcAft>
                          <a:spcPts val="0"/>
                        </a:spcAft>
                      </a:pPr>
                      <a:r>
                        <a:rPr lang="en-US" sz="800">
                          <a:solidFill>
                            <a:schemeClr val="tx1"/>
                          </a:solidFill>
                          <a:effectLst/>
                        </a:rPr>
                        <a:t>GE8-04CT-SS</a:t>
                      </a:r>
                      <a:endParaRPr lang="en-US" sz="110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solidFill>
                            <a:schemeClr val="tx1"/>
                          </a:solidFill>
                          <a:effectLst/>
                        </a:rPr>
                        <a:t>400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solidFill>
                            <a:schemeClr val="tx1"/>
                          </a:solidFill>
                          <a:effectLst/>
                        </a:rPr>
                        <a:t>800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solidFill>
                            <a:schemeClr val="tx1"/>
                          </a:solidFill>
                          <a:effectLst/>
                        </a:rPr>
                        <a:t>30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07000"/>
                        </a:lnSpc>
                        <a:spcBef>
                          <a:spcPts val="0"/>
                        </a:spcBef>
                        <a:spcAft>
                          <a:spcPts val="0"/>
                        </a:spcAft>
                      </a:pPr>
                      <a:r>
                        <a:rPr lang="en-US" sz="800" dirty="0">
                          <a:solidFill>
                            <a:schemeClr val="tx1"/>
                          </a:solidFill>
                          <a:effectLst/>
                        </a:rPr>
                        <a:t> </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67591654"/>
                  </a:ext>
                </a:extLst>
              </a:tr>
              <a:tr h="201930">
                <a:tc>
                  <a:txBody>
                    <a:bodyPr/>
                    <a:lstStyle/>
                    <a:p>
                      <a:pPr marL="0" marR="0">
                        <a:lnSpc>
                          <a:spcPct val="107000"/>
                        </a:lnSpc>
                        <a:spcBef>
                          <a:spcPts val="0"/>
                        </a:spcBef>
                        <a:spcAft>
                          <a:spcPts val="0"/>
                        </a:spcAft>
                      </a:pPr>
                      <a:r>
                        <a:rPr lang="en-US" sz="800" dirty="0">
                          <a:solidFill>
                            <a:schemeClr val="tx1"/>
                          </a:solidFill>
                          <a:effectLst/>
                        </a:rPr>
                        <a:t>GE8-04CT-GG</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400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800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30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marL="0" marR="0">
                        <a:lnSpc>
                          <a:spcPct val="107000"/>
                        </a:lnSpc>
                        <a:spcBef>
                          <a:spcPts val="0"/>
                        </a:spcBef>
                        <a:spcAft>
                          <a:spcPts val="0"/>
                        </a:spcAft>
                      </a:pPr>
                      <a:r>
                        <a:rPr lang="en-US" sz="800" dirty="0">
                          <a:solidFill>
                            <a:schemeClr val="tx1"/>
                          </a:solidFill>
                          <a:effectLst/>
                        </a:rPr>
                        <a:t> </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219884628"/>
                  </a:ext>
                </a:extLst>
              </a:tr>
              <a:tr h="201930">
                <a:tc>
                  <a:txBody>
                    <a:bodyPr/>
                    <a:lstStyle/>
                    <a:p>
                      <a:pPr marL="0" marR="0">
                        <a:lnSpc>
                          <a:spcPct val="107000"/>
                        </a:lnSpc>
                        <a:spcBef>
                          <a:spcPts val="0"/>
                        </a:spcBef>
                        <a:spcAft>
                          <a:spcPts val="0"/>
                        </a:spcAft>
                      </a:pPr>
                      <a:r>
                        <a:rPr lang="en-US" sz="800">
                          <a:solidFill>
                            <a:schemeClr val="tx1"/>
                          </a:solidFill>
                          <a:effectLst/>
                        </a:rPr>
                        <a:t>GE8-08CT-SS</a:t>
                      </a:r>
                      <a:endParaRPr lang="en-US" sz="110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a:solidFill>
                            <a:schemeClr val="tx1"/>
                          </a:solidFill>
                          <a:effectLst/>
                        </a:rPr>
                        <a:t>800</a:t>
                      </a:r>
                      <a:endParaRPr lang="en-US" sz="110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solidFill>
                            <a:schemeClr val="tx1"/>
                          </a:solidFill>
                          <a:effectLst/>
                        </a:rPr>
                        <a:t>800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solidFill>
                            <a:schemeClr val="tx1"/>
                          </a:solidFill>
                          <a:effectLst/>
                        </a:rPr>
                        <a:t>30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07000"/>
                        </a:lnSpc>
                        <a:spcBef>
                          <a:spcPts val="0"/>
                        </a:spcBef>
                        <a:spcAft>
                          <a:spcPts val="0"/>
                        </a:spcAft>
                      </a:pPr>
                      <a:r>
                        <a:rPr lang="en-US" sz="800" dirty="0">
                          <a:solidFill>
                            <a:schemeClr val="tx1"/>
                          </a:solidFill>
                          <a:effectLst/>
                        </a:rPr>
                        <a:t> </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80383080"/>
                  </a:ext>
                </a:extLst>
              </a:tr>
              <a:tr h="201930">
                <a:tc>
                  <a:txBody>
                    <a:bodyPr/>
                    <a:lstStyle/>
                    <a:p>
                      <a:pPr marL="0" marR="0">
                        <a:lnSpc>
                          <a:spcPct val="107000"/>
                        </a:lnSpc>
                        <a:spcBef>
                          <a:spcPts val="0"/>
                        </a:spcBef>
                        <a:spcAft>
                          <a:spcPts val="0"/>
                        </a:spcAft>
                      </a:pPr>
                      <a:r>
                        <a:rPr lang="en-US" sz="800" dirty="0">
                          <a:solidFill>
                            <a:schemeClr val="tx1"/>
                          </a:solidFill>
                          <a:effectLst/>
                        </a:rPr>
                        <a:t>GE8-08CT-GG</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800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800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30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marL="0" marR="0">
                        <a:lnSpc>
                          <a:spcPct val="107000"/>
                        </a:lnSpc>
                        <a:spcBef>
                          <a:spcPts val="0"/>
                        </a:spcBef>
                        <a:spcAft>
                          <a:spcPts val="0"/>
                        </a:spcAft>
                      </a:pPr>
                      <a:r>
                        <a:rPr lang="en-US" sz="800" dirty="0">
                          <a:solidFill>
                            <a:schemeClr val="tx1"/>
                          </a:solidFill>
                          <a:effectLst/>
                        </a:rPr>
                        <a:t> </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957009581"/>
                  </a:ext>
                </a:extLst>
              </a:tr>
              <a:tr h="201930">
                <a:tc>
                  <a:txBody>
                    <a:bodyPr/>
                    <a:lstStyle/>
                    <a:p>
                      <a:pPr marL="0" marR="0">
                        <a:lnSpc>
                          <a:spcPct val="107000"/>
                        </a:lnSpc>
                        <a:spcBef>
                          <a:spcPts val="0"/>
                        </a:spcBef>
                        <a:spcAft>
                          <a:spcPts val="0"/>
                        </a:spcAft>
                      </a:pPr>
                      <a:r>
                        <a:rPr lang="en-US" sz="800">
                          <a:solidFill>
                            <a:schemeClr val="tx1"/>
                          </a:solidFill>
                          <a:effectLst/>
                        </a:rPr>
                        <a:t>GE8-08CT-SG</a:t>
                      </a:r>
                      <a:endParaRPr lang="en-US" sz="110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a:solidFill>
                            <a:schemeClr val="tx1"/>
                          </a:solidFill>
                          <a:effectLst/>
                        </a:rPr>
                        <a:t>800</a:t>
                      </a:r>
                      <a:endParaRPr lang="en-US" sz="110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solidFill>
                            <a:schemeClr val="tx1"/>
                          </a:solidFill>
                          <a:effectLst/>
                        </a:rPr>
                        <a:t>800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solidFill>
                            <a:schemeClr val="tx1"/>
                          </a:solidFill>
                          <a:effectLst/>
                        </a:rPr>
                        <a:t>30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07000"/>
                        </a:lnSpc>
                        <a:spcBef>
                          <a:spcPts val="0"/>
                        </a:spcBef>
                        <a:spcAft>
                          <a:spcPts val="0"/>
                        </a:spcAft>
                      </a:pPr>
                      <a:r>
                        <a:rPr lang="en-US" sz="800">
                          <a:solidFill>
                            <a:schemeClr val="tx1"/>
                          </a:solidFill>
                          <a:effectLst/>
                        </a:rPr>
                        <a:t> </a:t>
                      </a:r>
                      <a:endParaRPr lang="en-US" sz="110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73848179"/>
                  </a:ext>
                </a:extLst>
              </a:tr>
              <a:tr h="201930">
                <a:tc>
                  <a:txBody>
                    <a:bodyPr/>
                    <a:lstStyle/>
                    <a:p>
                      <a:pPr marL="0" marR="0">
                        <a:lnSpc>
                          <a:spcPct val="107000"/>
                        </a:lnSpc>
                        <a:spcBef>
                          <a:spcPts val="0"/>
                        </a:spcBef>
                        <a:spcAft>
                          <a:spcPts val="0"/>
                        </a:spcAft>
                      </a:pPr>
                      <a:r>
                        <a:rPr lang="en-US" sz="800" dirty="0">
                          <a:solidFill>
                            <a:schemeClr val="tx1"/>
                          </a:solidFill>
                          <a:effectLst/>
                        </a:rPr>
                        <a:t>GE8-12CT-SS</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1200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800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30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marL="0" marR="0">
                        <a:lnSpc>
                          <a:spcPct val="107000"/>
                        </a:lnSpc>
                        <a:spcBef>
                          <a:spcPts val="0"/>
                        </a:spcBef>
                        <a:spcAft>
                          <a:spcPts val="0"/>
                        </a:spcAft>
                      </a:pPr>
                      <a:r>
                        <a:rPr lang="en-US" sz="800" dirty="0">
                          <a:solidFill>
                            <a:schemeClr val="tx1"/>
                          </a:solidFill>
                          <a:effectLst/>
                        </a:rPr>
                        <a:t> </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557311226"/>
                  </a:ext>
                </a:extLst>
              </a:tr>
              <a:tr h="201930">
                <a:tc>
                  <a:txBody>
                    <a:bodyPr/>
                    <a:lstStyle/>
                    <a:p>
                      <a:pPr marL="0" marR="0">
                        <a:lnSpc>
                          <a:spcPct val="107000"/>
                        </a:lnSpc>
                        <a:spcBef>
                          <a:spcPts val="0"/>
                        </a:spcBef>
                        <a:spcAft>
                          <a:spcPts val="0"/>
                        </a:spcAft>
                      </a:pPr>
                      <a:r>
                        <a:rPr lang="en-US" sz="800">
                          <a:solidFill>
                            <a:schemeClr val="tx1"/>
                          </a:solidFill>
                          <a:effectLst/>
                        </a:rPr>
                        <a:t>GE8-12CT-GG</a:t>
                      </a:r>
                      <a:endParaRPr lang="en-US" sz="110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a:solidFill>
                            <a:schemeClr val="tx1"/>
                          </a:solidFill>
                          <a:effectLst/>
                        </a:rPr>
                        <a:t>1200</a:t>
                      </a:r>
                      <a:endParaRPr lang="en-US" sz="110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solidFill>
                            <a:schemeClr val="tx1"/>
                          </a:solidFill>
                          <a:effectLst/>
                        </a:rPr>
                        <a:t>800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800" dirty="0">
                          <a:solidFill>
                            <a:schemeClr val="tx1"/>
                          </a:solidFill>
                          <a:effectLst/>
                        </a:rPr>
                        <a:t>30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07000"/>
                        </a:lnSpc>
                        <a:spcBef>
                          <a:spcPts val="0"/>
                        </a:spcBef>
                        <a:spcAft>
                          <a:spcPts val="0"/>
                        </a:spcAft>
                      </a:pPr>
                      <a:r>
                        <a:rPr lang="en-US" sz="800" dirty="0">
                          <a:solidFill>
                            <a:schemeClr val="tx1"/>
                          </a:solidFill>
                          <a:effectLst/>
                        </a:rPr>
                        <a:t> </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79736616"/>
                  </a:ext>
                </a:extLst>
              </a:tr>
              <a:tr h="201930">
                <a:tc>
                  <a:txBody>
                    <a:bodyPr/>
                    <a:lstStyle/>
                    <a:p>
                      <a:pPr marL="0" marR="0">
                        <a:lnSpc>
                          <a:spcPct val="107000"/>
                        </a:lnSpc>
                        <a:spcBef>
                          <a:spcPts val="0"/>
                        </a:spcBef>
                        <a:spcAft>
                          <a:spcPts val="0"/>
                        </a:spcAft>
                      </a:pPr>
                      <a:r>
                        <a:rPr lang="en-US" sz="800" dirty="0">
                          <a:solidFill>
                            <a:schemeClr val="tx1"/>
                          </a:solidFill>
                          <a:effectLst/>
                        </a:rPr>
                        <a:t>GE8-12CT-SG</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T w="12700" cmpd="sng">
                      <a:noFill/>
                    </a:lnT>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1200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T w="12700" cmpd="sng">
                      <a:noFill/>
                    </a:lnT>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800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T w="12700" cmpd="sng">
                      <a:noFill/>
                    </a:lnT>
                    <a:solidFill>
                      <a:schemeClr val="bg1">
                        <a:lumMod val="75000"/>
                      </a:schemeClr>
                    </a:solidFill>
                  </a:tcPr>
                </a:tc>
                <a:tc>
                  <a:txBody>
                    <a:bodyPr/>
                    <a:lstStyle/>
                    <a:p>
                      <a:pPr marL="0" marR="0" algn="ctr">
                        <a:lnSpc>
                          <a:spcPct val="107000"/>
                        </a:lnSpc>
                        <a:spcBef>
                          <a:spcPts val="0"/>
                        </a:spcBef>
                        <a:spcAft>
                          <a:spcPts val="0"/>
                        </a:spcAft>
                      </a:pPr>
                      <a:r>
                        <a:rPr lang="en-US" sz="800" dirty="0">
                          <a:solidFill>
                            <a:schemeClr val="tx1"/>
                          </a:solidFill>
                          <a:effectLst/>
                        </a:rPr>
                        <a:t>30</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T w="12700" cmpd="sng">
                      <a:noFill/>
                    </a:lnT>
                    <a:solidFill>
                      <a:schemeClr val="bg1">
                        <a:lumMod val="75000"/>
                      </a:schemeClr>
                    </a:solidFill>
                  </a:tcPr>
                </a:tc>
                <a:tc>
                  <a:txBody>
                    <a:bodyPr/>
                    <a:lstStyle/>
                    <a:p>
                      <a:pPr marL="0" marR="0">
                        <a:lnSpc>
                          <a:spcPct val="107000"/>
                        </a:lnSpc>
                        <a:spcBef>
                          <a:spcPts val="0"/>
                        </a:spcBef>
                        <a:spcAft>
                          <a:spcPts val="0"/>
                        </a:spcAft>
                      </a:pPr>
                      <a:r>
                        <a:rPr lang="en-US" sz="800" dirty="0">
                          <a:solidFill>
                            <a:schemeClr val="tx1"/>
                          </a:solidFill>
                          <a:effectLst/>
                        </a:rPr>
                        <a:t> </a:t>
                      </a:r>
                      <a:endParaRPr lang="en-US" sz="1100" dirty="0">
                        <a:solidFill>
                          <a:schemeClr val="tx1"/>
                        </a:solidFill>
                        <a:effectLst/>
                        <a:latin typeface="Calibri" panose="020F0502020204030204" pitchFamily="34" charset="0"/>
                        <a:ea typeface="Batang" panose="02030600000101010101" pitchFamily="18" charset="-127"/>
                        <a:cs typeface="Arial" panose="020B0604020202020204" pitchFamily="34" charset="0"/>
                      </a:endParaRPr>
                    </a:p>
                  </a:txBody>
                  <a:tcPr marL="68580" marR="68580" marT="0" marB="0" anchor="ctr">
                    <a:lnT w="12700" cmpd="sng">
                      <a:noFill/>
                    </a:lnT>
                    <a:solidFill>
                      <a:schemeClr val="bg1">
                        <a:lumMod val="75000"/>
                      </a:schemeClr>
                    </a:solidFill>
                  </a:tcPr>
                </a:tc>
                <a:extLst>
                  <a:ext uri="{0D108BD9-81ED-4DB2-BD59-A6C34878D82A}">
                    <a16:rowId xmlns:a16="http://schemas.microsoft.com/office/drawing/2014/main" val="2162143466"/>
                  </a:ext>
                </a:extLst>
              </a:tr>
            </a:tbl>
          </a:graphicData>
        </a:graphic>
      </p:graphicFrame>
      <p:sp>
        <p:nvSpPr>
          <p:cNvPr id="5" name="Text Box 2">
            <a:extLst>
              <a:ext uri="{FF2B5EF4-FFF2-40B4-BE49-F238E27FC236}">
                <a16:creationId xmlns:a16="http://schemas.microsoft.com/office/drawing/2014/main" id="{C0057A31-EF37-DA53-73D8-FB48F38D501B}"/>
              </a:ext>
            </a:extLst>
          </p:cNvPr>
          <p:cNvSpPr txBox="1">
            <a:spLocks noChangeArrowheads="1"/>
          </p:cNvSpPr>
          <p:nvPr/>
        </p:nvSpPr>
        <p:spPr bwMode="auto">
          <a:xfrm>
            <a:off x="394581" y="9488142"/>
            <a:ext cx="131603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en-US" sz="800" b="1" i="0" u="none" strike="noStrike" cap="none" normalizeH="0" baseline="0" dirty="0">
                <a:ln>
                  <a:noFill/>
                </a:ln>
                <a:solidFill>
                  <a:schemeClr val="tx1"/>
                </a:solidFill>
                <a:effectLst/>
                <a:latin typeface="Leelawadee" panose="020B0502040204020203" pitchFamily="34" charset="-34"/>
                <a:ea typeface="Arial" panose="020B0604020202020204" pitchFamily="34" charset="0"/>
                <a:cs typeface="Leelawadee" panose="020B0502040204020203" pitchFamily="34" charset="-34"/>
              </a:rPr>
              <a:t>www.univest.com.eg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 name="Picture 9" descr="A red and black logo&#10;&#10;Description automatically generated">
            <a:extLst>
              <a:ext uri="{FF2B5EF4-FFF2-40B4-BE49-F238E27FC236}">
                <a16:creationId xmlns:a16="http://schemas.microsoft.com/office/drawing/2014/main" id="{6583C31D-4DD3-C92B-C02B-78E9DAF407B5}"/>
              </a:ext>
            </a:extLst>
          </p:cNvPr>
          <p:cNvPicPr>
            <a:picLocks noChangeAspect="1"/>
          </p:cNvPicPr>
          <p:nvPr/>
        </p:nvPicPr>
        <p:blipFill rotWithShape="1">
          <a:blip r:embed="rId6">
            <a:extLst>
              <a:ext uri="{28A0092B-C50C-407E-A947-70E740481C1C}">
                <a14:useLocalDpi xmlns:a14="http://schemas.microsoft.com/office/drawing/2010/main" val="0"/>
              </a:ext>
            </a:extLst>
          </a:blip>
          <a:srcRect t="25421" b="12970"/>
          <a:stretch/>
        </p:blipFill>
        <p:spPr>
          <a:xfrm>
            <a:off x="192613" y="8983899"/>
            <a:ext cx="1725169" cy="558094"/>
          </a:xfrm>
          <a:prstGeom prst="rect">
            <a:avLst/>
          </a:prstGeom>
        </p:spPr>
      </p:pic>
    </p:spTree>
    <p:extLst>
      <p:ext uri="{BB962C8B-B14F-4D97-AF65-F5344CB8AC3E}">
        <p14:creationId xmlns:p14="http://schemas.microsoft.com/office/powerpoint/2010/main" val="39362860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1690</TotalTime>
  <Words>883</Words>
  <Application>Microsoft Office PowerPoint</Application>
  <PresentationFormat>A4 Paper (210x297 mm)</PresentationFormat>
  <Paragraphs>164</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Batang</vt:lpstr>
      <vt:lpstr>Arial</vt:lpstr>
      <vt:lpstr>Calibri</vt:lpstr>
      <vt:lpstr>Calibri Light</vt:lpstr>
      <vt:lpstr>Leelawadee</vt:lpstr>
      <vt:lpstr>Wingdings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Mohamed Safieldin</dc:creator>
  <cp:lastModifiedBy>Mohamed Safieldin</cp:lastModifiedBy>
  <cp:revision>11</cp:revision>
  <dcterms:created xsi:type="dcterms:W3CDTF">2024-02-04T09:02:37Z</dcterms:created>
  <dcterms:modified xsi:type="dcterms:W3CDTF">2025-02-13T13:55:34Z</dcterms:modified>
</cp:coreProperties>
</file>