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660"/>
  </p:normalViewPr>
  <p:slideViewPr>
    <p:cSldViewPr snapToGrid="0">
      <p:cViewPr>
        <p:scale>
          <a:sx n="75" d="100"/>
          <a:sy n="75" d="100"/>
        </p:scale>
        <p:origin x="2100" y="-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A097B-0AC0-6C8C-A8B0-DBABF9A83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D489D-E387-E553-DBC8-58B079F30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ED3CD-8E8B-13A4-5804-E7FE9B887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8348F-026A-808B-6192-C9902B3D1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F52EA-1E15-D891-299C-6EC50709F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6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B5E9-B5BA-D7E4-1A52-1563647C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F6787-02C0-0856-EC49-5D01BD384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0F1D7-9A53-A9C2-23FF-69AA6DC77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48CB6-3732-F7E9-7CB6-E1BB7D579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C35DE-F184-98EE-BBD5-5EC0B2CB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27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5DBEF-ABF4-6FCF-6E94-938C4D2CA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7F560-ACA2-644E-B8AB-8F0C0D015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73EF3-2EFC-2DD7-8FAE-A60B2970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15B7D-388C-0DFC-4ECF-6A034C2D6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DEA83-E5F2-4517-38D6-6E0B38867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6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FB30F-5AC8-DD47-3E39-A0A09A3A0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BE4CB-942D-AE43-30EC-78ED803F4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722C3-DEB2-FFF2-14D0-BB8A4576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AE911-5C0E-15FF-D115-17829DF91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CA08B-CD1F-7BA9-F185-011730B2B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FCB40-C231-74C4-AA28-83210B72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61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D2FB8-3EF9-3079-A369-3DDD95FBD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9AB17-3EF1-003F-9651-6AC32AA52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38691-168C-66D1-6919-3BB494D1D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9B7C37-F8E1-E60F-0673-61F7EF53F4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51DE42-4773-F23A-0A69-7224C4A072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29291-DDC5-DE89-4266-EBDBF2059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8A311-4C7B-5BC0-A5FC-C3B3B40A0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3010F-6CF3-3973-968B-0D94D0B5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3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66739-450A-D517-CE24-2B7C13C01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EA035C-404F-F981-FB02-FCB95CDCF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42596-FF17-915E-C65F-69A2D660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A34CC3-68B8-A054-F1F0-3E0E07559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676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5EF91-20F4-8967-1962-4882153FD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F1913C-348D-40E2-F88F-AE38176E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689BD-FAED-7E73-AE0C-6A4D57CF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9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EA814-8312-BC43-1096-D1EC9BEE9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9BB5A-F12F-A530-AC2A-18510C15D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100A0-D603-EE8E-1516-BFD307D8A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72E84-1BA5-328F-2D28-545C9A660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1B0A1-EDEF-F417-C37A-CABE1C691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BD270-4552-B096-F15E-272BF50CF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6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353F-C63F-0658-0B32-29CA68FC1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691864-4A44-4919-281F-F5FCD99DD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DC405-174E-F2BC-713E-31C73E554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70EAF-F0D7-06A6-157E-8FB073CA5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8FF3-63C3-9787-C8C4-49C9D57BB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C3A1C-D0BF-3F56-86A4-A6B06195F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1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011C8-AF9B-18B8-E20F-CF2B5A4CF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832E4-B2BF-C85D-7B2E-6C0857981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0D258-FFB5-F275-6C83-3C47C2F5C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98045-B415-3AE1-3E80-DBE4784E6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5CC19-7125-D907-809D-B5D97026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75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FF172D-B6C1-548D-32FD-A640428F8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16F8C-E082-ED3E-C1C9-A62A2AD2A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E6F31-659C-DE7C-CE8F-D9B37FA24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847CB-36D9-8050-4A8D-F5C90088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3A804-D438-DDBC-9EDA-377D693B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61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9DE56D-92F3-9037-5E55-7244CECD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E59B6-6EC6-4F3D-C2C7-A4BD79CD7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B6652-9B7B-1706-0BC5-CB8288B18C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5161D3-E161-418A-95F4-223EBB41D95B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E719-DFF7-7B2D-C9CA-AD29DA31A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3306B-B475-C2DB-33F6-22E33E3FA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0D359E-7BB7-4DFA-93A9-66EAF5DB3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7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univest.com.e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nivest.com.eg/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1A3D0EA-CCF2-8D86-D197-8F1F33732ABE}"/>
              </a:ext>
            </a:extLst>
          </p:cNvPr>
          <p:cNvSpPr/>
          <p:nvPr/>
        </p:nvSpPr>
        <p:spPr>
          <a:xfrm>
            <a:off x="3768211" y="943897"/>
            <a:ext cx="3008671" cy="7433187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9EA4BB-C5F1-686A-40F1-CA108E10F40E}"/>
              </a:ext>
            </a:extLst>
          </p:cNvPr>
          <p:cNvSpPr txBox="1"/>
          <p:nvPr/>
        </p:nvSpPr>
        <p:spPr>
          <a:xfrm>
            <a:off x="3746088" y="2859182"/>
            <a:ext cx="305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grandir" panose="00000500000000000000" pitchFamily="2" charset="0"/>
              </a:rPr>
              <a:t>KEY 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642EBF-2640-E7E8-D076-2964488C6B6A}"/>
              </a:ext>
            </a:extLst>
          </p:cNvPr>
          <p:cNvSpPr txBox="1"/>
          <p:nvPr/>
        </p:nvSpPr>
        <p:spPr>
          <a:xfrm>
            <a:off x="3812456" y="3468746"/>
            <a:ext cx="2875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>
                  <a:lumMod val="95000"/>
                </a:schemeClr>
              </a:solidFill>
              <a:latin typeface="Agrandir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Agrandir" panose="00000500000000000000" pitchFamily="2" charset="0"/>
              </a:rPr>
              <a:t>Dependable freezing system with high power, rapid cooling capability, efficient internal air circulation, and consistent temperature maintenance for the preservation of food.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>
                  <a:lumMod val="95000"/>
                </a:schemeClr>
              </a:solidFill>
              <a:latin typeface="Agrandir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Agrandir" panose="00000500000000000000" pitchFamily="2" charset="0"/>
              </a:rPr>
              <a:t>Temperature controls and display digitally integrated with an automatic defrost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>
                  <a:lumMod val="95000"/>
                </a:schemeClr>
              </a:solidFill>
              <a:latin typeface="Agrandir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Agrandir" panose="00000500000000000000" pitchFamily="2" charset="0"/>
              </a:rPr>
              <a:t>A robust, self-contained system featuring stainless steel exteriors and interiors, a coated evaporator coil, and an oversized compressor mounted on the side.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376701-A5B3-3D29-F6B7-A349FCD89653}"/>
              </a:ext>
            </a:extLst>
          </p:cNvPr>
          <p:cNvSpPr txBox="1"/>
          <p:nvPr/>
        </p:nvSpPr>
        <p:spPr>
          <a:xfrm>
            <a:off x="242487" y="2859182"/>
            <a:ext cx="33444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dirty="0">
                <a:solidFill>
                  <a:srgbClr val="0D0D0D"/>
                </a:solidFill>
                <a:effectLst/>
                <a:latin typeface="Agrandir" panose="00000500000000000000" pitchFamily="2" charset="0"/>
              </a:rPr>
              <a:t>A robust freezing system featuring stainless steel construction, guaranteeing durability and reliability while delivering efficient cold storage of premium quality.</a:t>
            </a:r>
            <a:endParaRPr lang="en-US" sz="1000" b="1" dirty="0">
              <a:latin typeface="Agrandir" panose="000005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7FF3CC-C47A-100C-B423-AD96B8513DD2}"/>
              </a:ext>
            </a:extLst>
          </p:cNvPr>
          <p:cNvSpPr/>
          <p:nvPr/>
        </p:nvSpPr>
        <p:spPr>
          <a:xfrm>
            <a:off x="3723966" y="1915577"/>
            <a:ext cx="3052915" cy="47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AF2479-61C9-6FE8-4103-9DB2590B8BC2}"/>
              </a:ext>
            </a:extLst>
          </p:cNvPr>
          <p:cNvSpPr txBox="1"/>
          <p:nvPr/>
        </p:nvSpPr>
        <p:spPr>
          <a:xfrm>
            <a:off x="3746089" y="1915576"/>
            <a:ext cx="3052915" cy="492443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>
                    <a:lumMod val="95000"/>
                  </a:schemeClr>
                </a:solidFill>
                <a:latin typeface="Agrandir" panose="00000500000000000000" pitchFamily="2" charset="0"/>
              </a:rPr>
              <a:t>CF4S-4B-21</a:t>
            </a:r>
          </a:p>
        </p:txBody>
      </p:sp>
      <p:sp>
        <p:nvSpPr>
          <p:cNvPr id="28" name="object 21">
            <a:extLst>
              <a:ext uri="{FF2B5EF4-FFF2-40B4-BE49-F238E27FC236}">
                <a16:creationId xmlns:a16="http://schemas.microsoft.com/office/drawing/2014/main" id="{7D2261B5-DF8C-CCB7-E9B5-F46388DC3BC4}"/>
              </a:ext>
            </a:extLst>
          </p:cNvPr>
          <p:cNvSpPr txBox="1"/>
          <p:nvPr/>
        </p:nvSpPr>
        <p:spPr>
          <a:xfrm>
            <a:off x="1696720" y="9215875"/>
            <a:ext cx="1732280" cy="4725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45"/>
              </a:spcBef>
            </a:pPr>
            <a:r>
              <a:rPr sz="600" spc="-5" dirty="0">
                <a:latin typeface="Leelawadee UI"/>
                <a:cs typeface="Leelawadee UI"/>
              </a:rPr>
              <a:t>Address: </a:t>
            </a:r>
            <a:r>
              <a:rPr sz="600" dirty="0">
                <a:latin typeface="Leelawadee UI"/>
                <a:cs typeface="Leelawadee UI"/>
              </a:rPr>
              <a:t>7 </a:t>
            </a:r>
            <a:r>
              <a:rPr sz="600" spc="5" dirty="0">
                <a:latin typeface="Leelawadee UI"/>
                <a:cs typeface="Leelawadee UI"/>
              </a:rPr>
              <a:t>El </a:t>
            </a:r>
            <a:r>
              <a:rPr sz="600" spc="-5" dirty="0">
                <a:latin typeface="Leelawadee UI"/>
                <a:cs typeface="Leelawadee UI"/>
              </a:rPr>
              <a:t>Esraa </a:t>
            </a:r>
            <a:r>
              <a:rPr sz="600" dirty="0">
                <a:latin typeface="Leelawadee UI"/>
                <a:cs typeface="Leelawadee UI"/>
              </a:rPr>
              <a:t>Street Off </a:t>
            </a:r>
            <a:r>
              <a:rPr sz="600" spc="-5" dirty="0">
                <a:latin typeface="Leelawadee UI"/>
                <a:cs typeface="Leelawadee UI"/>
              </a:rPr>
              <a:t>Lebanon </a:t>
            </a:r>
            <a:r>
              <a:rPr sz="600" spc="-204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Street, </a:t>
            </a:r>
            <a:r>
              <a:rPr sz="600" spc="-10" dirty="0" err="1">
                <a:latin typeface="Leelawadee UI"/>
                <a:cs typeface="Leelawadee UI"/>
              </a:rPr>
              <a:t>Mohandeseen</a:t>
            </a:r>
            <a:r>
              <a:rPr sz="600" spc="-10" dirty="0">
                <a:latin typeface="Leelawadee UI"/>
                <a:cs typeface="Leelawadee UI"/>
              </a:rPr>
              <a:t>,</a:t>
            </a:r>
            <a:r>
              <a:rPr lang="en-US" sz="600" spc="-10" dirty="0">
                <a:latin typeface="Leelawadee UI"/>
                <a:cs typeface="Leelawadee UI"/>
              </a:rPr>
              <a:t> </a:t>
            </a:r>
            <a:r>
              <a:rPr sz="600" dirty="0">
                <a:latin typeface="Leelawadee UI"/>
                <a:cs typeface="Leelawadee UI"/>
              </a:rPr>
              <a:t>Giza,</a:t>
            </a:r>
            <a:r>
              <a:rPr sz="600" spc="-3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Egypt</a:t>
            </a:r>
            <a:endParaRPr sz="600" dirty="0">
              <a:latin typeface="Leelawadee UI"/>
              <a:cs typeface="Leelawadee U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Leelawadee UI"/>
                <a:cs typeface="Leelawadee UI"/>
              </a:rPr>
              <a:t>Tel:</a:t>
            </a:r>
            <a:r>
              <a:rPr sz="600" spc="-2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(+20)1000028820</a:t>
            </a:r>
            <a:endParaRPr sz="600" dirty="0">
              <a:latin typeface="Leelawadee UI"/>
              <a:cs typeface="Leelawadee U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dirty="0">
                <a:latin typeface="Leelawadee UI"/>
                <a:cs typeface="Leelawadee UI"/>
              </a:rPr>
              <a:t>Fax:</a:t>
            </a:r>
            <a:r>
              <a:rPr sz="600" spc="-3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(+202)33039336</a:t>
            </a:r>
            <a:endParaRPr sz="600" dirty="0">
              <a:latin typeface="Leelawadee UI"/>
              <a:cs typeface="Leelawadee UI"/>
            </a:endParaRPr>
          </a:p>
        </p:txBody>
      </p:sp>
      <p:sp>
        <p:nvSpPr>
          <p:cNvPr id="32" name="object 22">
            <a:extLst>
              <a:ext uri="{FF2B5EF4-FFF2-40B4-BE49-F238E27FC236}">
                <a16:creationId xmlns:a16="http://schemas.microsoft.com/office/drawing/2014/main" id="{7818C959-E0BE-90BC-5EEC-A583E2E35AB7}"/>
              </a:ext>
            </a:extLst>
          </p:cNvPr>
          <p:cNvSpPr txBox="1">
            <a:spLocks/>
          </p:cNvSpPr>
          <p:nvPr/>
        </p:nvSpPr>
        <p:spPr>
          <a:xfrm>
            <a:off x="4963065" y="9215875"/>
            <a:ext cx="1813815" cy="48962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>
            <a:defPPr>
              <a:defRPr kern="0"/>
            </a:defPPr>
            <a:lvl1pPr>
              <a:defRPr sz="6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 marR="5080" lvl="0" indent="0" defTabSz="914400" eaLnBrk="1" fontAlgn="auto" latinLnBrk="0" hangingPunct="1">
              <a:lnSpc>
                <a:spcPct val="107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All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major components</a:t>
            </a:r>
            <a:r>
              <a:rPr kumimoji="0" lang="en-US" b="0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are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of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origin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and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Ce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tif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i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.</a:t>
            </a:r>
            <a:r>
              <a:rPr kumimoji="0" lang="en-US" b="0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w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th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o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to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u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ll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y  develop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and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improve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its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products,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UNIVEST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reserves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the right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to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change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dimensions, 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s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ci</a:t>
            </a:r>
            <a:r>
              <a:rPr kumimoji="0" lang="en-US" b="0" i="1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f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ns</a:t>
            </a:r>
            <a:r>
              <a:rPr kumimoji="0" lang="en-US" b="0" i="1" u="none" strike="noStrike" kern="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,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nd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d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s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g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me 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without prior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notice.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73D6FCC-579D-58B4-A9CD-0ACA2CB0C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192" y="9152661"/>
            <a:ext cx="1280184" cy="690684"/>
          </a:xfrm>
          <a:prstGeom prst="rect">
            <a:avLst/>
          </a:prstGeom>
        </p:spPr>
      </p:pic>
      <p:pic>
        <p:nvPicPr>
          <p:cNvPr id="38" name="Picture 37" descr="A white metal table with drawers&#10;&#10;Description automatically generated with medium confidence">
            <a:extLst>
              <a:ext uri="{FF2B5EF4-FFF2-40B4-BE49-F238E27FC236}">
                <a16:creationId xmlns:a16="http://schemas.microsoft.com/office/drawing/2014/main" id="{A5A06488-E7D5-2539-BB51-2060032395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3" t="12776" r="2816" b="13040"/>
          <a:stretch/>
        </p:blipFill>
        <p:spPr>
          <a:xfrm>
            <a:off x="416001" y="6267857"/>
            <a:ext cx="4423257" cy="2497015"/>
          </a:xfrm>
          <a:prstGeom prst="rect">
            <a:avLst/>
          </a:prstGeom>
        </p:spPr>
      </p:pic>
      <p:pic>
        <p:nvPicPr>
          <p:cNvPr id="45" name="Picture 44" descr="A red and black logo&#10;&#10;Description automatically generated">
            <a:extLst>
              <a:ext uri="{FF2B5EF4-FFF2-40B4-BE49-F238E27FC236}">
                <a16:creationId xmlns:a16="http://schemas.microsoft.com/office/drawing/2014/main" id="{1CDF630C-9457-4B38-5BB7-42EEB6D5C5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1" t="12295" r="10040" b="16582"/>
          <a:stretch/>
        </p:blipFill>
        <p:spPr>
          <a:xfrm>
            <a:off x="81117" y="262360"/>
            <a:ext cx="3347883" cy="143617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C720A0-EDE7-5709-0B77-5C248B64EBE2}"/>
              </a:ext>
            </a:extLst>
          </p:cNvPr>
          <p:cNvSpPr/>
          <p:nvPr/>
        </p:nvSpPr>
        <p:spPr>
          <a:xfrm>
            <a:off x="81118" y="1915577"/>
            <a:ext cx="3673002" cy="474146"/>
          </a:xfrm>
          <a:prstGeom prst="rect">
            <a:avLst/>
          </a:prstGeom>
          <a:solidFill>
            <a:srgbClr val="ED2023"/>
          </a:solidFill>
          <a:ln>
            <a:solidFill>
              <a:srgbClr val="ED20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grandir" panose="00000500000000000000" pitchFamily="2" charset="0"/>
              </a:rPr>
              <a:t>CHEF BASE DRAWER FREEZER</a:t>
            </a:r>
          </a:p>
        </p:txBody>
      </p:sp>
      <p:pic>
        <p:nvPicPr>
          <p:cNvPr id="46" name="Picture 45" descr="A red and black logo&#10;&#10;Description automatically generated">
            <a:extLst>
              <a:ext uri="{FF2B5EF4-FFF2-40B4-BE49-F238E27FC236}">
                <a16:creationId xmlns:a16="http://schemas.microsoft.com/office/drawing/2014/main" id="{964DF261-6181-C907-5CA9-8C92E6C506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28424" b="22059"/>
          <a:stretch/>
        </p:blipFill>
        <p:spPr>
          <a:xfrm>
            <a:off x="344565" y="9215875"/>
            <a:ext cx="1208247" cy="345347"/>
          </a:xfrm>
          <a:prstGeom prst="rect">
            <a:avLst/>
          </a:prstGeom>
          <a:ln>
            <a:noFill/>
          </a:ln>
        </p:spPr>
      </p:pic>
      <p:sp>
        <p:nvSpPr>
          <p:cNvPr id="47" name="object 19">
            <a:extLst>
              <a:ext uri="{FF2B5EF4-FFF2-40B4-BE49-F238E27FC236}">
                <a16:creationId xmlns:a16="http://schemas.microsoft.com/office/drawing/2014/main" id="{90E3A7B9-41C1-0404-9196-10D3B53B8F34}"/>
              </a:ext>
            </a:extLst>
          </p:cNvPr>
          <p:cNvSpPr txBox="1"/>
          <p:nvPr/>
        </p:nvSpPr>
        <p:spPr>
          <a:xfrm>
            <a:off x="380045" y="9561222"/>
            <a:ext cx="1022985" cy="125484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9690" marR="5080" indent="-47625">
              <a:lnSpc>
                <a:spcPts val="1030"/>
              </a:lnSpc>
              <a:spcBef>
                <a:spcPts val="45"/>
              </a:spcBef>
            </a:pPr>
            <a:r>
              <a:rPr sz="800" b="1" spc="-10" dirty="0">
                <a:latin typeface="Trebuchet MS"/>
                <a:cs typeface="Trebuchet M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www.univest.com.eg</a:t>
            </a:r>
            <a:endParaRPr sz="8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2575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A5DC1D-7350-BC58-5A08-7070064C6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467" y="1487873"/>
            <a:ext cx="4847066" cy="1650297"/>
          </a:xfrm>
          <a:prstGeom prst="rect">
            <a:avLst/>
          </a:prstGeom>
        </p:spPr>
      </p:pic>
      <p:sp>
        <p:nvSpPr>
          <p:cNvPr id="8" name="object 18">
            <a:extLst>
              <a:ext uri="{FF2B5EF4-FFF2-40B4-BE49-F238E27FC236}">
                <a16:creationId xmlns:a16="http://schemas.microsoft.com/office/drawing/2014/main" id="{9DACCE41-E673-0712-873D-71EA8EC8B945}"/>
              </a:ext>
            </a:extLst>
          </p:cNvPr>
          <p:cNvSpPr/>
          <p:nvPr/>
        </p:nvSpPr>
        <p:spPr>
          <a:xfrm>
            <a:off x="153598" y="1267387"/>
            <a:ext cx="6579645" cy="2094162"/>
          </a:xfrm>
          <a:custGeom>
            <a:avLst/>
            <a:gdLst/>
            <a:ahLst/>
            <a:cxnLst/>
            <a:rect l="l" t="t" r="r" b="b"/>
            <a:pathLst>
              <a:path w="6851650" h="2285365">
                <a:moveTo>
                  <a:pt x="0" y="2285365"/>
                </a:moveTo>
                <a:lnTo>
                  <a:pt x="6851650" y="2285365"/>
                </a:lnTo>
                <a:lnTo>
                  <a:pt x="6851650" y="0"/>
                </a:lnTo>
                <a:lnTo>
                  <a:pt x="0" y="0"/>
                </a:lnTo>
                <a:lnTo>
                  <a:pt x="0" y="228536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BC2B8A-A298-786A-9014-48924627058F}"/>
              </a:ext>
            </a:extLst>
          </p:cNvPr>
          <p:cNvSpPr/>
          <p:nvPr/>
        </p:nvSpPr>
        <p:spPr>
          <a:xfrm>
            <a:off x="0" y="296087"/>
            <a:ext cx="6858000" cy="474146"/>
          </a:xfrm>
          <a:prstGeom prst="rect">
            <a:avLst/>
          </a:prstGeom>
          <a:solidFill>
            <a:srgbClr val="ED2023"/>
          </a:solidFill>
          <a:ln>
            <a:solidFill>
              <a:srgbClr val="ED20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grandir" panose="00000500000000000000" pitchFamily="2" charset="0"/>
              </a:rPr>
              <a:t>CHEF BASE DRAWER FREEZER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Agrandir" panose="00000500000000000000" pitchFamily="2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9B9CE8D-8C86-8B12-4821-4A72FDF2F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068531"/>
              </p:ext>
            </p:extLst>
          </p:nvPr>
        </p:nvGraphicFramePr>
        <p:xfrm>
          <a:off x="124758" y="3558104"/>
          <a:ext cx="6640234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055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  <a:gridCol w="1311314">
                  <a:extLst>
                    <a:ext uri="{9D8B030D-6E8A-4147-A177-3AD203B41FA5}">
                      <a16:colId xmlns:a16="http://schemas.microsoft.com/office/drawing/2014/main" val="2052894550"/>
                    </a:ext>
                  </a:extLst>
                </a:gridCol>
                <a:gridCol w="1236980">
                  <a:extLst>
                    <a:ext uri="{9D8B030D-6E8A-4147-A177-3AD203B41FA5}">
                      <a16:colId xmlns:a16="http://schemas.microsoft.com/office/drawing/2014/main" val="1335003945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2791042518"/>
                    </a:ext>
                  </a:extLst>
                </a:gridCol>
                <a:gridCol w="1265555">
                  <a:extLst>
                    <a:ext uri="{9D8B030D-6E8A-4147-A177-3AD203B41FA5}">
                      <a16:colId xmlns:a16="http://schemas.microsoft.com/office/drawing/2014/main" val="3469147140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grandir" panose="00000500000000000000" pitchFamily="2" charset="0"/>
                        </a:rPr>
                        <a:t>TECHNICAL SPECIFICATIONS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Agrandir" panose="00000500000000000000" pitchFamily="2" charset="0"/>
                        </a:rPr>
                        <a:t>Model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grandir" panose="00000500000000000000" pitchFamily="2" charset="0"/>
                        </a:rPr>
                        <a:t>CF2S-08-21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grandir" panose="00000500000000000000" pitchFamily="2" charset="0"/>
                        </a:rPr>
                        <a:t>CF4S-12-21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grandir" panose="00000500000000000000" pitchFamily="2" charset="0"/>
                        </a:rPr>
                        <a:t>CF4S-16-21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grandir" panose="00000500000000000000" pitchFamily="2" charset="0"/>
                        </a:rPr>
                        <a:t>CF4S-20-21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439306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Agrandir" panose="00000500000000000000" pitchFamily="2" charset="0"/>
                        </a:rPr>
                        <a:t>Dimensions (W x D x H)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grandir" panose="00000500000000000000" pitchFamily="2" charset="0"/>
                        </a:rPr>
                        <a:t>80 x 80 x 63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grandir" panose="00000500000000000000" pitchFamily="2" charset="0"/>
                        </a:rPr>
                        <a:t>120 x 80 x 63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grandir" panose="00000500000000000000" pitchFamily="2" charset="0"/>
                        </a:rPr>
                        <a:t>160 x 80 x 63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grandir" panose="00000500000000000000" pitchFamily="2" charset="0"/>
                        </a:rPr>
                        <a:t>200 x 80 x 63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092608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Agrandir" panose="00000500000000000000" pitchFamily="2" charset="0"/>
                        </a:rPr>
                        <a:t>Number of Drawers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458995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Agrandir" panose="00000500000000000000" pitchFamily="2" charset="0"/>
                        </a:rPr>
                        <a:t>Tray Capacity/Drawer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1 GN 2/1</a:t>
                      </a:r>
                    </a:p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2 GN 1/1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2 GN 2/1</a:t>
                      </a:r>
                    </a:p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4 GN 1/1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3 GN 2/1</a:t>
                      </a:r>
                    </a:p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6 GN 1/1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4 GN 2/1</a:t>
                      </a:r>
                    </a:p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8 GN 1/1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077848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Agrandir" panose="00000500000000000000" pitchFamily="2" charset="0"/>
                        </a:rPr>
                        <a:t>Refrigerant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777840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Agrandir" panose="00000500000000000000" pitchFamily="2" charset="0"/>
                        </a:rPr>
                        <a:t>Compressor Power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1/2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1/2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1/2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1/2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64412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Agrandir" panose="00000500000000000000" pitchFamily="2" charset="0"/>
                        </a:rPr>
                        <a:t>Voltage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046776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Agrandir" panose="00000500000000000000" pitchFamily="2" charset="0"/>
                        </a:rPr>
                        <a:t>Frequency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Agrandir" panose="00000500000000000000" pitchFamily="2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20763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062C2ED-8148-8675-3D0A-6AB4B66E5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361061"/>
              </p:ext>
            </p:extLst>
          </p:nvPr>
        </p:nvGraphicFramePr>
        <p:xfrm>
          <a:off x="143508" y="7485894"/>
          <a:ext cx="3152090" cy="243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090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43841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grandir" panose="00000500000000000000" pitchFamily="2" charset="0"/>
                        </a:rPr>
                        <a:t>INSTALLATION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23" name="object 21">
            <a:extLst>
              <a:ext uri="{FF2B5EF4-FFF2-40B4-BE49-F238E27FC236}">
                <a16:creationId xmlns:a16="http://schemas.microsoft.com/office/drawing/2014/main" id="{17FC3351-BD27-4E9D-8200-3AF6BE7B74D8}"/>
              </a:ext>
            </a:extLst>
          </p:cNvPr>
          <p:cNvSpPr txBox="1"/>
          <p:nvPr/>
        </p:nvSpPr>
        <p:spPr>
          <a:xfrm>
            <a:off x="1696720" y="9215875"/>
            <a:ext cx="1732280" cy="4725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45"/>
              </a:spcBef>
            </a:pPr>
            <a:r>
              <a:rPr sz="600" spc="-5" dirty="0">
                <a:latin typeface="Leelawadee UI"/>
                <a:cs typeface="Leelawadee UI"/>
              </a:rPr>
              <a:t>Address: </a:t>
            </a:r>
            <a:r>
              <a:rPr sz="600" dirty="0">
                <a:latin typeface="Leelawadee UI"/>
                <a:cs typeface="Leelawadee UI"/>
              </a:rPr>
              <a:t>7 </a:t>
            </a:r>
            <a:r>
              <a:rPr sz="600" spc="5" dirty="0">
                <a:latin typeface="Leelawadee UI"/>
                <a:cs typeface="Leelawadee UI"/>
              </a:rPr>
              <a:t>El </a:t>
            </a:r>
            <a:r>
              <a:rPr sz="600" spc="-5" dirty="0">
                <a:latin typeface="Leelawadee UI"/>
                <a:cs typeface="Leelawadee UI"/>
              </a:rPr>
              <a:t>Esraa </a:t>
            </a:r>
            <a:r>
              <a:rPr sz="600" dirty="0">
                <a:latin typeface="Leelawadee UI"/>
                <a:cs typeface="Leelawadee UI"/>
              </a:rPr>
              <a:t>Street Off </a:t>
            </a:r>
            <a:r>
              <a:rPr sz="600" spc="-5" dirty="0">
                <a:latin typeface="Leelawadee UI"/>
                <a:cs typeface="Leelawadee UI"/>
              </a:rPr>
              <a:t>Lebanon </a:t>
            </a:r>
            <a:r>
              <a:rPr sz="600" spc="-204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Street, </a:t>
            </a:r>
            <a:r>
              <a:rPr sz="600" spc="-10" dirty="0" err="1">
                <a:latin typeface="Leelawadee UI"/>
                <a:cs typeface="Leelawadee UI"/>
              </a:rPr>
              <a:t>Mohandeseen</a:t>
            </a:r>
            <a:r>
              <a:rPr sz="600" spc="-10" dirty="0">
                <a:latin typeface="Leelawadee UI"/>
                <a:cs typeface="Leelawadee UI"/>
              </a:rPr>
              <a:t>,</a:t>
            </a:r>
            <a:r>
              <a:rPr lang="en-US" sz="600" spc="-10" dirty="0">
                <a:latin typeface="Leelawadee UI"/>
                <a:cs typeface="Leelawadee UI"/>
              </a:rPr>
              <a:t> </a:t>
            </a:r>
            <a:r>
              <a:rPr sz="600" dirty="0">
                <a:latin typeface="Leelawadee UI"/>
                <a:cs typeface="Leelawadee UI"/>
              </a:rPr>
              <a:t>Giza,</a:t>
            </a:r>
            <a:r>
              <a:rPr sz="600" spc="-3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Egypt</a:t>
            </a:r>
            <a:endParaRPr sz="600" dirty="0">
              <a:latin typeface="Leelawadee UI"/>
              <a:cs typeface="Leelawadee U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Leelawadee UI"/>
                <a:cs typeface="Leelawadee UI"/>
              </a:rPr>
              <a:t>Tel:</a:t>
            </a:r>
            <a:r>
              <a:rPr sz="600" spc="-2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(+20)1000028820</a:t>
            </a:r>
            <a:endParaRPr sz="600" dirty="0">
              <a:latin typeface="Leelawadee UI"/>
              <a:cs typeface="Leelawadee U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dirty="0">
                <a:latin typeface="Leelawadee UI"/>
                <a:cs typeface="Leelawadee UI"/>
              </a:rPr>
              <a:t>Fax:</a:t>
            </a:r>
            <a:r>
              <a:rPr sz="600" spc="-3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(+202)33039336</a:t>
            </a:r>
            <a:endParaRPr sz="600" dirty="0">
              <a:latin typeface="Leelawadee UI"/>
              <a:cs typeface="Leelawadee UI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D7E99E1C-6337-663E-B32D-1FF6EA39D8EA}"/>
              </a:ext>
            </a:extLst>
          </p:cNvPr>
          <p:cNvSpPr txBox="1">
            <a:spLocks/>
          </p:cNvSpPr>
          <p:nvPr/>
        </p:nvSpPr>
        <p:spPr>
          <a:xfrm>
            <a:off x="4963065" y="9215875"/>
            <a:ext cx="1813815" cy="48962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>
            <a:defPPr>
              <a:defRPr kern="0"/>
            </a:defPPr>
            <a:lvl1pPr>
              <a:defRPr sz="6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 marR="5080" lvl="0" indent="0" defTabSz="914400" eaLnBrk="1" fontAlgn="auto" latinLnBrk="0" hangingPunct="1">
              <a:lnSpc>
                <a:spcPct val="107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All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major components</a:t>
            </a:r>
            <a:r>
              <a:rPr kumimoji="0" lang="en-US" b="0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are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of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origin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and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Ce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tif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i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.</a:t>
            </a:r>
            <a:r>
              <a:rPr kumimoji="0" lang="en-US" b="0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w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th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o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to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u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ll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y  develop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and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improve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its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products,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UNIVEST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reserves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the right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to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change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dimensions, 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s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ci</a:t>
            </a:r>
            <a:r>
              <a:rPr kumimoji="0" lang="en-US" b="0" i="1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f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ns</a:t>
            </a:r>
            <a:r>
              <a:rPr kumimoji="0" lang="en-US" b="0" i="1" u="none" strike="noStrike" kern="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,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nd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d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s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g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me 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without prior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notice.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FA4BE88-E129-18CA-6D85-A55D79EBC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192" y="9152661"/>
            <a:ext cx="1280184" cy="69068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ACD755C-D49E-C7C0-8047-FD7B7A3639EF}"/>
              </a:ext>
            </a:extLst>
          </p:cNvPr>
          <p:cNvSpPr txBox="1"/>
          <p:nvPr/>
        </p:nvSpPr>
        <p:spPr>
          <a:xfrm>
            <a:off x="143507" y="7769050"/>
            <a:ext cx="3037541" cy="61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 marR="215265">
              <a:lnSpc>
                <a:spcPct val="107500"/>
              </a:lnSpc>
              <a:spcBef>
                <a:spcPts val="540"/>
              </a:spcBef>
            </a:pPr>
            <a:r>
              <a:rPr lang="en-US" sz="800" dirty="0">
                <a:latin typeface="Agrandir" panose="00000500000000000000" pitchFamily="2" charset="0"/>
                <a:cs typeface="Leelawadee UI"/>
              </a:rPr>
              <a:t>Installations</a:t>
            </a:r>
            <a:r>
              <a:rPr lang="en-US" sz="800" spc="-5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must </a:t>
            </a:r>
            <a:r>
              <a:rPr lang="en-US" sz="800" spc="-5" dirty="0">
                <a:latin typeface="Agrandir" panose="00000500000000000000" pitchFamily="2" charset="0"/>
                <a:cs typeface="Leelawadee UI"/>
              </a:rPr>
              <a:t>be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 in </a:t>
            </a:r>
            <a:r>
              <a:rPr lang="en-US" sz="800" spc="-5" dirty="0">
                <a:latin typeface="Agrandir" panose="00000500000000000000" pitchFamily="2" charset="0"/>
                <a:cs typeface="Leelawadee UI"/>
              </a:rPr>
              <a:t>accordance</a:t>
            </a:r>
            <a:r>
              <a:rPr lang="en-US" sz="800" spc="5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with </a:t>
            </a:r>
            <a:r>
              <a:rPr lang="en-US" sz="800" spc="5" dirty="0">
                <a:latin typeface="Agrandir" panose="00000500000000000000" pitchFamily="2" charset="0"/>
                <a:cs typeface="Leelawadee UI"/>
              </a:rPr>
              <a:t>all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 local electrical </a:t>
            </a:r>
            <a:r>
              <a:rPr lang="en-US" sz="800" spc="-5" dirty="0">
                <a:latin typeface="Agrandir" panose="00000500000000000000" pitchFamily="2" charset="0"/>
                <a:cs typeface="Leelawadee UI"/>
              </a:rPr>
              <a:t>systems,</a:t>
            </a:r>
            <a:r>
              <a:rPr lang="en-US" sz="800" spc="10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particularly</a:t>
            </a:r>
            <a:r>
              <a:rPr lang="en-US" sz="800" spc="-5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the</a:t>
            </a:r>
            <a:r>
              <a:rPr lang="en-US" sz="800" spc="-10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minimum</a:t>
            </a:r>
            <a:r>
              <a:rPr lang="en-US" sz="800" spc="5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spc="-5" dirty="0">
                <a:latin typeface="Agrandir" panose="00000500000000000000" pitchFamily="2" charset="0"/>
                <a:cs typeface="Leelawadee UI"/>
              </a:rPr>
              <a:t>wire </a:t>
            </a:r>
            <a:r>
              <a:rPr lang="en-US" sz="800" spc="-204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spc="-5" dirty="0">
                <a:latin typeface="Agrandir" panose="00000500000000000000" pitchFamily="2" charset="0"/>
                <a:cs typeface="Leelawadee UI"/>
              </a:rPr>
              <a:t>gauge</a:t>
            </a:r>
            <a:r>
              <a:rPr lang="en-US" sz="800" spc="-10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needed</a:t>
            </a:r>
            <a:r>
              <a:rPr lang="en-US" sz="800" spc="-10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for</a:t>
            </a:r>
            <a:r>
              <a:rPr lang="en-US" sz="800" spc="-10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spc="5" dirty="0">
                <a:latin typeface="Agrandir" panose="00000500000000000000" pitchFamily="2" charset="0"/>
                <a:cs typeface="Leelawadee UI"/>
              </a:rPr>
              <a:t>field</a:t>
            </a:r>
            <a:r>
              <a:rPr lang="en-US" sz="800" spc="-10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connection</a:t>
            </a:r>
            <a:r>
              <a:rPr lang="en-US" sz="800" spc="-15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and</a:t>
            </a:r>
            <a:r>
              <a:rPr lang="en-US" sz="800" spc="-10" dirty="0">
                <a:latin typeface="Agrandir" panose="00000500000000000000" pitchFamily="2" charset="0"/>
                <a:cs typeface="Leelawadee UI"/>
              </a:rPr>
              <a:t> </a:t>
            </a:r>
            <a:r>
              <a:rPr lang="en-US" sz="800" dirty="0">
                <a:latin typeface="Agrandir" panose="00000500000000000000" pitchFamily="2" charset="0"/>
                <a:cs typeface="Leelawadee UI"/>
              </a:rPr>
              <a:t>ventilation</a:t>
            </a:r>
            <a:r>
              <a:rPr lang="en-US" sz="800" spc="-5" dirty="0">
                <a:latin typeface="Agrandir" panose="00000500000000000000" pitchFamily="2" charset="0"/>
                <a:cs typeface="Leelawadee UI"/>
              </a:rPr>
              <a:t> supply.</a:t>
            </a:r>
            <a:endParaRPr lang="en-US" sz="800" dirty="0">
              <a:latin typeface="Agrandir" panose="00000500000000000000" pitchFamily="2" charset="0"/>
              <a:cs typeface="Leelawadee UI"/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BA02E79-4906-4DE5-D658-FF771400C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43208"/>
              </p:ext>
            </p:extLst>
          </p:nvPr>
        </p:nvGraphicFramePr>
        <p:xfrm>
          <a:off x="143508" y="6308830"/>
          <a:ext cx="3152090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090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ADDITIONAL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C965843F-398B-B951-FA23-3117346C7AFC}"/>
              </a:ext>
            </a:extLst>
          </p:cNvPr>
          <p:cNvSpPr txBox="1"/>
          <p:nvPr/>
        </p:nvSpPr>
        <p:spPr>
          <a:xfrm>
            <a:off x="143508" y="6577254"/>
            <a:ext cx="3037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>
                <a:latin typeface="Agrandir" panose="00000500000000000000" pitchFamily="2" charset="0"/>
              </a:rPr>
              <a:t>Heavy duty castors with breaks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>
                <a:latin typeface="Agrandir" panose="00000500000000000000" pitchFamily="2" charset="0"/>
              </a:rPr>
              <a:t>Accommodates standard gastronomic trays GN 1/1 &amp; GN 2/1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>
                <a:latin typeface="Agrandir" panose="00000500000000000000" pitchFamily="2" charset="0"/>
              </a:rPr>
              <a:t>High efficiency polyurethane foam insulation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>
                <a:latin typeface="Agrandir" panose="00000500000000000000" pitchFamily="2" charset="0"/>
              </a:rPr>
              <a:t>Self-closing drawers mechanism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>
                <a:latin typeface="Agrandir" panose="00000500000000000000" pitchFamily="2" charset="0"/>
              </a:rPr>
              <a:t>Silicon rubber gasket for tight sealing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C7117A98-F613-AD6F-733C-057F4EFBD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357712"/>
              </p:ext>
            </p:extLst>
          </p:nvPr>
        </p:nvGraphicFramePr>
        <p:xfrm>
          <a:off x="153598" y="845114"/>
          <a:ext cx="6579644" cy="321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9644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3217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grandir" panose="00000500000000000000" pitchFamily="2" charset="0"/>
                        </a:rPr>
                        <a:t>PRODUCT VIEWS &amp; DIMENSIONS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pic>
        <p:nvPicPr>
          <p:cNvPr id="33" name="Picture 32" descr="A red and black logo&#10;&#10;Description automatically generated">
            <a:extLst>
              <a:ext uri="{FF2B5EF4-FFF2-40B4-BE49-F238E27FC236}">
                <a16:creationId xmlns:a16="http://schemas.microsoft.com/office/drawing/2014/main" id="{B3AD3365-DAA5-FF90-0FF7-EAD49D9EBB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28424" b="22059"/>
          <a:stretch/>
        </p:blipFill>
        <p:spPr>
          <a:xfrm>
            <a:off x="344565" y="9215875"/>
            <a:ext cx="1208247" cy="345347"/>
          </a:xfrm>
          <a:prstGeom prst="rect">
            <a:avLst/>
          </a:prstGeom>
          <a:ln>
            <a:noFill/>
          </a:ln>
        </p:spPr>
      </p:pic>
      <p:sp>
        <p:nvSpPr>
          <p:cNvPr id="34" name="object 19">
            <a:extLst>
              <a:ext uri="{FF2B5EF4-FFF2-40B4-BE49-F238E27FC236}">
                <a16:creationId xmlns:a16="http://schemas.microsoft.com/office/drawing/2014/main" id="{C77FB099-D3CD-37A5-A2E4-C2584D642346}"/>
              </a:ext>
            </a:extLst>
          </p:cNvPr>
          <p:cNvSpPr txBox="1"/>
          <p:nvPr/>
        </p:nvSpPr>
        <p:spPr>
          <a:xfrm>
            <a:off x="380045" y="9561222"/>
            <a:ext cx="1022985" cy="125484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9690" marR="5080" indent="-47625">
              <a:lnSpc>
                <a:spcPts val="1030"/>
              </a:lnSpc>
              <a:spcBef>
                <a:spcPts val="45"/>
              </a:spcBef>
            </a:pPr>
            <a:r>
              <a:rPr sz="800" b="1" spc="-10" dirty="0">
                <a:latin typeface="Trebuchet MS"/>
                <a:cs typeface="Trebuchet M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www.univest.com.eg</a:t>
            </a:r>
            <a:endParaRPr sz="8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43794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423</Words>
  <Application>Microsoft Office PowerPoint</Application>
  <PresentationFormat>A4 Paper (210x297 mm)</PresentationFormat>
  <Paragraphs>75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Agrandir</vt:lpstr>
      <vt:lpstr>Aptos</vt:lpstr>
      <vt:lpstr>Aptos Display</vt:lpstr>
      <vt:lpstr>Arial</vt:lpstr>
      <vt:lpstr>Leelawadee UI</vt:lpstr>
      <vt:lpstr>Trebuchet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Safieldin</dc:creator>
  <cp:lastModifiedBy>Mohamed Safieldin</cp:lastModifiedBy>
  <cp:revision>4</cp:revision>
  <dcterms:created xsi:type="dcterms:W3CDTF">2024-04-03T18:24:27Z</dcterms:created>
  <dcterms:modified xsi:type="dcterms:W3CDTF">2024-04-03T18:42:11Z</dcterms:modified>
</cp:coreProperties>
</file>