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1622" y="-28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C770-B1A0-4C24-9A90-5227EA85FEAE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5F8A7-877C-42EE-82D1-FA2EEDE2B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997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C770-B1A0-4C24-9A90-5227EA85FEAE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5F8A7-877C-42EE-82D1-FA2EEDE2B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057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C770-B1A0-4C24-9A90-5227EA85FEAE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5F8A7-877C-42EE-82D1-FA2EEDE2B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858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C770-B1A0-4C24-9A90-5227EA85FEAE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5F8A7-877C-42EE-82D1-FA2EEDE2B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651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C770-B1A0-4C24-9A90-5227EA85FEAE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5F8A7-877C-42EE-82D1-FA2EEDE2B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068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C770-B1A0-4C24-9A90-5227EA85FEAE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5F8A7-877C-42EE-82D1-FA2EEDE2B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158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C770-B1A0-4C24-9A90-5227EA85FEAE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5F8A7-877C-42EE-82D1-FA2EEDE2B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235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C770-B1A0-4C24-9A90-5227EA85FEAE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5F8A7-877C-42EE-82D1-FA2EEDE2B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963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C770-B1A0-4C24-9A90-5227EA85FEAE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5F8A7-877C-42EE-82D1-FA2EEDE2B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436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C770-B1A0-4C24-9A90-5227EA85FEAE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5F8A7-877C-42EE-82D1-FA2EEDE2B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688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C770-B1A0-4C24-9A90-5227EA85FEAE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5F8A7-877C-42EE-82D1-FA2EEDE2B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414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2DC770-B1A0-4C24-9A90-5227EA85FEAE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75F8A7-877C-42EE-82D1-FA2EEDE2B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707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univest.com.e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3E376701-A5B3-3D29-F6B7-A349FCD89653}"/>
              </a:ext>
            </a:extLst>
          </p:cNvPr>
          <p:cNvSpPr txBox="1"/>
          <p:nvPr/>
        </p:nvSpPr>
        <p:spPr>
          <a:xfrm>
            <a:off x="4099806" y="1975922"/>
            <a:ext cx="267707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+mj-lt"/>
              </a:rPr>
              <a:t>Crafted from durable stainless steel 304, this proofer features digital thermal control for precise temperature settings and a push steam button for instant steam, ensuring perfectly proofed dough every time.</a:t>
            </a:r>
            <a:endParaRPr lang="en-US" sz="1200" dirty="0">
              <a:latin typeface="+mj-lt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57FF3CC-C47A-100C-B423-AD96B8513DD2}"/>
              </a:ext>
            </a:extLst>
          </p:cNvPr>
          <p:cNvSpPr/>
          <p:nvPr/>
        </p:nvSpPr>
        <p:spPr>
          <a:xfrm>
            <a:off x="3723966" y="1915577"/>
            <a:ext cx="3052915" cy="4741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8" name="object 21">
            <a:extLst>
              <a:ext uri="{FF2B5EF4-FFF2-40B4-BE49-F238E27FC236}">
                <a16:creationId xmlns:a16="http://schemas.microsoft.com/office/drawing/2014/main" id="{7D2261B5-DF8C-CCB7-E9B5-F46388DC3BC4}"/>
              </a:ext>
            </a:extLst>
          </p:cNvPr>
          <p:cNvSpPr txBox="1"/>
          <p:nvPr/>
        </p:nvSpPr>
        <p:spPr>
          <a:xfrm>
            <a:off x="1696720" y="9215875"/>
            <a:ext cx="1732280" cy="47256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ts val="1030"/>
              </a:lnSpc>
              <a:spcBef>
                <a:spcPts val="45"/>
              </a:spcBef>
            </a:pPr>
            <a:r>
              <a:rPr sz="600" spc="-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Address: </a:t>
            </a:r>
            <a:r>
              <a:rPr sz="6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7 </a:t>
            </a:r>
            <a:r>
              <a:rPr sz="600" spc="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El </a:t>
            </a:r>
            <a:r>
              <a:rPr sz="600" spc="-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Esraa </a:t>
            </a:r>
            <a:r>
              <a:rPr sz="6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Street Off </a:t>
            </a:r>
            <a:r>
              <a:rPr sz="600" spc="-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Lebanon </a:t>
            </a:r>
            <a:r>
              <a:rPr sz="600" spc="-204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600" spc="-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Street, </a:t>
            </a:r>
            <a:r>
              <a:rPr sz="600" spc="-10" dirty="0" err="1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Mohandeseen</a:t>
            </a:r>
            <a:r>
              <a:rPr sz="600" spc="-1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,</a:t>
            </a:r>
            <a:r>
              <a:rPr lang="en-US" sz="600" spc="-1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6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Giza,</a:t>
            </a:r>
            <a:r>
              <a:rPr sz="600" spc="-3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600" spc="-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Egypt</a:t>
            </a:r>
            <a:endParaRPr sz="600" dirty="0">
              <a:latin typeface="+mj-lt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6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Tel:</a:t>
            </a:r>
            <a:r>
              <a:rPr sz="600" spc="-2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600" spc="-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(+20)1000028820</a:t>
            </a:r>
            <a:endParaRPr sz="600" dirty="0">
              <a:latin typeface="+mj-lt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6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Fax:</a:t>
            </a:r>
            <a:r>
              <a:rPr sz="600" spc="-3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600" spc="-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(+202)33039336</a:t>
            </a:r>
            <a:endParaRPr sz="600" dirty="0">
              <a:latin typeface="+mj-lt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2" name="object 22">
            <a:extLst>
              <a:ext uri="{FF2B5EF4-FFF2-40B4-BE49-F238E27FC236}">
                <a16:creationId xmlns:a16="http://schemas.microsoft.com/office/drawing/2014/main" id="{7818C959-E0BE-90BC-5EEC-A583E2E35AB7}"/>
              </a:ext>
            </a:extLst>
          </p:cNvPr>
          <p:cNvSpPr txBox="1">
            <a:spLocks/>
          </p:cNvSpPr>
          <p:nvPr/>
        </p:nvSpPr>
        <p:spPr>
          <a:xfrm>
            <a:off x="4963065" y="9215875"/>
            <a:ext cx="1813815" cy="39780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>
            <a:defPPr>
              <a:defRPr kern="0"/>
            </a:defPPr>
            <a:lvl1pPr>
              <a:defRPr sz="600" b="0" i="1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 marR="5080" lvl="0" indent="0" defTabSz="914400" eaLnBrk="1" fontAlgn="auto" latinLnBrk="0" hangingPunct="1">
              <a:lnSpc>
                <a:spcPct val="1074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All</a:t>
            </a:r>
            <a:r>
              <a:rPr kumimoji="0" lang="en-US" b="0" i="0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major components</a:t>
            </a:r>
            <a:r>
              <a:rPr kumimoji="0" lang="en-US" b="0" i="0" u="none" strike="noStrike" kern="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are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of</a:t>
            </a:r>
            <a:r>
              <a:rPr kumimoji="0" lang="en-US" b="0" i="0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EU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origin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and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C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E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Ce</a:t>
            </a:r>
            <a:r>
              <a:rPr kumimoji="0" lang="en-US" b="0" i="0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r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tif</a:t>
            </a:r>
            <a:r>
              <a:rPr kumimoji="0" lang="en-US" b="0" i="0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e</a:t>
            </a:r>
            <a:r>
              <a:rPr kumimoji="0" lang="en-US" b="0" i="0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d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.</a:t>
            </a:r>
            <a:r>
              <a:rPr kumimoji="0" lang="en-US" b="0" i="0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n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l</a:t>
            </a:r>
            <a:r>
              <a:rPr kumimoji="0" lang="en-US" b="0" i="1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n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e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w</a:t>
            </a:r>
            <a:r>
              <a:rPr kumimoji="0" lang="en-US" b="0" i="1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kumimoji="0" lang="en-US" b="0" i="1" u="none" strike="noStrike" kern="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th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p</a:t>
            </a:r>
            <a:r>
              <a:rPr kumimoji="0" lang="en-US" b="0" i="1" u="none" strike="noStrike" kern="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o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l</a:t>
            </a:r>
            <a:r>
              <a:rPr kumimoji="0" lang="en-US" b="0" i="1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cy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to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co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n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ti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n</a:t>
            </a:r>
            <a:r>
              <a:rPr kumimoji="0" lang="en-US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u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ll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y  develop 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and 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improve </a:t>
            </a:r>
            <a:r>
              <a:rPr kumimoji="0" lang="en-US" b="0" i="1" u="none" strike="noStrike" kern="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its 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products, 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UNIVEST 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reserves 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the right 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to 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change 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dimensions, 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s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p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e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ci</a:t>
            </a:r>
            <a:r>
              <a:rPr kumimoji="0" lang="en-US" b="0" i="1" u="none" strike="noStrike" kern="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f</a:t>
            </a:r>
            <a:r>
              <a:rPr kumimoji="0" lang="en-US" b="0" i="1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c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ti</a:t>
            </a:r>
            <a:r>
              <a:rPr kumimoji="0" lang="en-US" b="0" i="1" u="none" strike="noStrike" kern="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o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ns</a:t>
            </a:r>
            <a:r>
              <a:rPr kumimoji="0" lang="en-US" b="0" i="1" u="none" strike="noStrike" kern="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,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kumimoji="0" lang="en-US" b="0" i="1" u="none" strike="noStrike" kern="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nd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d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e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s</a:t>
            </a:r>
            <a:r>
              <a:rPr kumimoji="0" lang="en-US" b="0" i="1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kumimoji="0" lang="en-US" b="0" i="1" u="none" strike="noStrike" kern="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g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n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kumimoji="0" lang="en-US" b="0" i="1" u="none" strike="noStrike" kern="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t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n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y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ti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me  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without prior </a:t>
            </a:r>
            <a:r>
              <a:rPr kumimoji="0" lang="en-US" b="0" i="1" u="none" strike="noStrike" kern="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notice.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E73D6FCC-579D-58B4-A9CD-0ACA2CB0CD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5192" y="9152661"/>
            <a:ext cx="1280184" cy="690684"/>
          </a:xfrm>
          <a:prstGeom prst="rect">
            <a:avLst/>
          </a:prstGeom>
        </p:spPr>
      </p:pic>
      <p:pic>
        <p:nvPicPr>
          <p:cNvPr id="46" name="Picture 45" descr="A red and black logo&#10;&#10;Description automatically generated">
            <a:extLst>
              <a:ext uri="{FF2B5EF4-FFF2-40B4-BE49-F238E27FC236}">
                <a16:creationId xmlns:a16="http://schemas.microsoft.com/office/drawing/2014/main" id="{964DF261-6181-C907-5CA9-8C92E6C5062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4" t="28424" b="22059"/>
          <a:stretch/>
        </p:blipFill>
        <p:spPr>
          <a:xfrm>
            <a:off x="344565" y="9215875"/>
            <a:ext cx="1208247" cy="345347"/>
          </a:xfrm>
          <a:prstGeom prst="rect">
            <a:avLst/>
          </a:prstGeom>
          <a:ln>
            <a:noFill/>
          </a:ln>
        </p:spPr>
      </p:pic>
      <p:sp>
        <p:nvSpPr>
          <p:cNvPr id="47" name="object 19">
            <a:extLst>
              <a:ext uri="{FF2B5EF4-FFF2-40B4-BE49-F238E27FC236}">
                <a16:creationId xmlns:a16="http://schemas.microsoft.com/office/drawing/2014/main" id="{90E3A7B9-41C1-0404-9196-10D3B53B8F34}"/>
              </a:ext>
            </a:extLst>
          </p:cNvPr>
          <p:cNvSpPr txBox="1"/>
          <p:nvPr/>
        </p:nvSpPr>
        <p:spPr>
          <a:xfrm>
            <a:off x="380045" y="9561222"/>
            <a:ext cx="1022985" cy="134011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59690" marR="5080" indent="-47625">
              <a:lnSpc>
                <a:spcPts val="1030"/>
              </a:lnSpc>
              <a:spcBef>
                <a:spcPts val="45"/>
              </a:spcBef>
            </a:pPr>
            <a:r>
              <a:rPr sz="800" b="1" spc="-1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www.univest.com.eg</a:t>
            </a:r>
            <a:endParaRPr sz="800" dirty="0">
              <a:latin typeface="+mj-lt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69E94B6-536A-11F8-F1B8-728586034B19}"/>
              </a:ext>
            </a:extLst>
          </p:cNvPr>
          <p:cNvCxnSpPr>
            <a:cxnSpLocks/>
          </p:cNvCxnSpPr>
          <p:nvPr/>
        </p:nvCxnSpPr>
        <p:spPr>
          <a:xfrm>
            <a:off x="0" y="4353134"/>
            <a:ext cx="6858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F5A45F5-F401-E774-576B-57196F090A98}"/>
              </a:ext>
            </a:extLst>
          </p:cNvPr>
          <p:cNvCxnSpPr>
            <a:cxnSpLocks/>
          </p:cNvCxnSpPr>
          <p:nvPr/>
        </p:nvCxnSpPr>
        <p:spPr>
          <a:xfrm>
            <a:off x="4077244" y="1408091"/>
            <a:ext cx="0" cy="294504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E3D38EF-7EED-63F6-1993-6D010AE596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9346284"/>
              </p:ext>
            </p:extLst>
          </p:nvPr>
        </p:nvGraphicFramePr>
        <p:xfrm>
          <a:off x="0" y="4546003"/>
          <a:ext cx="4077244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7244">
                  <a:extLst>
                    <a:ext uri="{9D8B030D-6E8A-4147-A177-3AD203B41FA5}">
                      <a16:colId xmlns:a16="http://schemas.microsoft.com/office/drawing/2014/main" val="924207547"/>
                    </a:ext>
                  </a:extLst>
                </a:gridCol>
              </a:tblGrid>
              <a:tr h="23046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KEY FEATURES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6825323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A2E5266E-656C-04A1-8B9B-142376C3D3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9649157"/>
              </p:ext>
            </p:extLst>
          </p:nvPr>
        </p:nvGraphicFramePr>
        <p:xfrm>
          <a:off x="4090281" y="1589179"/>
          <a:ext cx="2758193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8193">
                  <a:extLst>
                    <a:ext uri="{9D8B030D-6E8A-4147-A177-3AD203B41FA5}">
                      <a16:colId xmlns:a16="http://schemas.microsoft.com/office/drawing/2014/main" val="92420754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DESCRIPTION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6825323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10A15B83-DD85-152D-84CA-D16F886580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9053779"/>
              </p:ext>
            </p:extLst>
          </p:nvPr>
        </p:nvGraphicFramePr>
        <p:xfrm>
          <a:off x="4077244" y="4546003"/>
          <a:ext cx="2746374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6374">
                  <a:extLst>
                    <a:ext uri="{9D8B030D-6E8A-4147-A177-3AD203B41FA5}">
                      <a16:colId xmlns:a16="http://schemas.microsoft.com/office/drawing/2014/main" val="1389301978"/>
                    </a:ext>
                  </a:extLst>
                </a:gridCol>
              </a:tblGrid>
              <a:tr h="231903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tx1"/>
                          </a:solidFill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Optional Features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4295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8CDE9F89-8090-0BF6-A017-F40DB615119F}"/>
              </a:ext>
            </a:extLst>
          </p:cNvPr>
          <p:cNvSpPr txBox="1"/>
          <p:nvPr/>
        </p:nvSpPr>
        <p:spPr>
          <a:xfrm>
            <a:off x="4148855" y="4972905"/>
            <a:ext cx="263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Caster Wheels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Stainless Steel Doors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B507096-9805-FEE6-68A0-A2716D6F52A4}"/>
              </a:ext>
            </a:extLst>
          </p:cNvPr>
          <p:cNvCxnSpPr>
            <a:cxnSpLocks/>
          </p:cNvCxnSpPr>
          <p:nvPr/>
        </p:nvCxnSpPr>
        <p:spPr>
          <a:xfrm flipH="1">
            <a:off x="4044855" y="4353134"/>
            <a:ext cx="32389" cy="268033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9F7418EB-481A-F728-2E49-1557D81428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049496"/>
              </p:ext>
            </p:extLst>
          </p:nvPr>
        </p:nvGraphicFramePr>
        <p:xfrm>
          <a:off x="4044855" y="5593257"/>
          <a:ext cx="2790813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0813">
                  <a:extLst>
                    <a:ext uri="{9D8B030D-6E8A-4147-A177-3AD203B41FA5}">
                      <a16:colId xmlns:a16="http://schemas.microsoft.com/office/drawing/2014/main" val="1389301978"/>
                    </a:ext>
                  </a:extLst>
                </a:gridCol>
              </a:tblGrid>
              <a:tr h="243841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tx1"/>
                          </a:solidFill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INSTALLATION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4295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4CDADEA0-37C6-0575-EF3C-6E0B199D6150}"/>
              </a:ext>
            </a:extLst>
          </p:cNvPr>
          <p:cNvSpPr txBox="1"/>
          <p:nvPr/>
        </p:nvSpPr>
        <p:spPr>
          <a:xfrm>
            <a:off x="4148855" y="5926487"/>
            <a:ext cx="2790813" cy="1082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780" marR="215265">
              <a:lnSpc>
                <a:spcPct val="107500"/>
              </a:lnSpc>
              <a:spcBef>
                <a:spcPts val="540"/>
              </a:spcBef>
            </a:pPr>
            <a:r>
              <a:rPr lang="en-US" sz="12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Installations</a:t>
            </a:r>
            <a:r>
              <a:rPr lang="en-US" sz="1200" spc="-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must </a:t>
            </a:r>
            <a:r>
              <a:rPr lang="en-US" sz="1200" spc="-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be</a:t>
            </a:r>
            <a:r>
              <a:rPr lang="en-US" sz="12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in </a:t>
            </a:r>
            <a:r>
              <a:rPr lang="en-US" sz="1200" spc="-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accordance</a:t>
            </a:r>
            <a:r>
              <a:rPr lang="en-US" sz="1200" spc="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with </a:t>
            </a:r>
            <a:r>
              <a:rPr lang="en-US" sz="1200" spc="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all</a:t>
            </a:r>
            <a:r>
              <a:rPr lang="en-US" sz="12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local electrical </a:t>
            </a:r>
            <a:r>
              <a:rPr lang="en-US" sz="1200" spc="-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systems,</a:t>
            </a:r>
            <a:r>
              <a:rPr lang="en-US" sz="1200" spc="1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particularly</a:t>
            </a:r>
            <a:r>
              <a:rPr lang="en-US" sz="1200" spc="-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the</a:t>
            </a:r>
            <a:r>
              <a:rPr lang="en-US" sz="1200" spc="-1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minimum</a:t>
            </a:r>
            <a:r>
              <a:rPr lang="en-US" sz="1200" spc="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spc="-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wire </a:t>
            </a:r>
            <a:r>
              <a:rPr lang="en-US" sz="1200" spc="-204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spc="-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gauge</a:t>
            </a:r>
            <a:r>
              <a:rPr lang="en-US" sz="1200" spc="-1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needed</a:t>
            </a:r>
            <a:r>
              <a:rPr lang="en-US" sz="1200" spc="-1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for</a:t>
            </a:r>
            <a:r>
              <a:rPr lang="en-US" sz="1200" spc="-1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spc="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field</a:t>
            </a:r>
            <a:r>
              <a:rPr lang="en-US" sz="1200" spc="-1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connection</a:t>
            </a:r>
            <a:r>
              <a:rPr lang="en-US" sz="1200" spc="-1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and</a:t>
            </a:r>
            <a:r>
              <a:rPr lang="en-US" sz="1200" spc="-1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ventilation</a:t>
            </a:r>
            <a:r>
              <a:rPr lang="en-US" sz="1200" spc="-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supply.</a:t>
            </a:r>
            <a:endParaRPr lang="en-US" sz="1200" dirty="0">
              <a:latin typeface="+mj-lt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867002A-AD22-1394-E71E-C8D7A93021BA}"/>
              </a:ext>
            </a:extLst>
          </p:cNvPr>
          <p:cNvCxnSpPr>
            <a:cxnSpLocks/>
          </p:cNvCxnSpPr>
          <p:nvPr/>
        </p:nvCxnSpPr>
        <p:spPr>
          <a:xfrm>
            <a:off x="0" y="7033468"/>
            <a:ext cx="6858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Rectangle 9">
            <a:extLst>
              <a:ext uri="{FF2B5EF4-FFF2-40B4-BE49-F238E27FC236}">
                <a16:creationId xmlns:a16="http://schemas.microsoft.com/office/drawing/2014/main" id="{62A0D8C5-F4FA-80F6-D6A7-C0E0751E5B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2245" y="423348"/>
            <a:ext cx="4548155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1800" algn="ctr"/>
                <a:tab pos="4146550" algn="r"/>
                <a:tab pos="5943600" algn="r"/>
              </a:tabLst>
            </a:pPr>
            <a:r>
              <a:rPr kumimoji="0" lang="en-US" altLang="en-US" sz="1100" b="0" i="0" u="none" strike="noStrike" cap="none" normalizeH="0" baseline="0" dirty="0" bmk="_Hlk138357542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1800" algn="ctr"/>
                <a:tab pos="4146550" algn="r"/>
                <a:tab pos="5943600" algn="r"/>
              </a:tabLst>
            </a:pPr>
            <a:r>
              <a:rPr kumimoji="0" lang="en-US" altLang="en-US" sz="1100" b="0" i="0" u="none" strike="noStrike" cap="none" normalizeH="0" baseline="0" dirty="0" bmk="_Hlk138357542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Project:____________     Item #:____________ 	    Quantity:_____________</a:t>
            </a:r>
            <a:r>
              <a:rPr kumimoji="0" lang="en-US" altLang="en-US" sz="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8B5D71A-0F71-B93D-DBC6-ABDD3E525EB7}"/>
              </a:ext>
            </a:extLst>
          </p:cNvPr>
          <p:cNvSpPr/>
          <p:nvPr/>
        </p:nvSpPr>
        <p:spPr>
          <a:xfrm>
            <a:off x="0" y="933945"/>
            <a:ext cx="6858000" cy="47414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>
                    <a:lumMod val="95000"/>
                  </a:schemeClr>
                </a:solidFill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Electric Digital Heated Cabinet with Push Steam Button </a:t>
            </a:r>
          </a:p>
        </p:txBody>
      </p: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4188AE27-F365-047B-F832-9692C1A08D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67500"/>
              </p:ext>
            </p:extLst>
          </p:nvPr>
        </p:nvGraphicFramePr>
        <p:xfrm>
          <a:off x="28398" y="7219541"/>
          <a:ext cx="6801203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4817">
                  <a:extLst>
                    <a:ext uri="{9D8B030D-6E8A-4147-A177-3AD203B41FA5}">
                      <a16:colId xmlns:a16="http://schemas.microsoft.com/office/drawing/2014/main" val="1389301978"/>
                    </a:ext>
                  </a:extLst>
                </a:gridCol>
                <a:gridCol w="1030147">
                  <a:extLst>
                    <a:ext uri="{9D8B030D-6E8A-4147-A177-3AD203B41FA5}">
                      <a16:colId xmlns:a16="http://schemas.microsoft.com/office/drawing/2014/main" val="2052894550"/>
                    </a:ext>
                  </a:extLst>
                </a:gridCol>
                <a:gridCol w="497711">
                  <a:extLst>
                    <a:ext uri="{9D8B030D-6E8A-4147-A177-3AD203B41FA5}">
                      <a16:colId xmlns:a16="http://schemas.microsoft.com/office/drawing/2014/main" val="1335003945"/>
                    </a:ext>
                  </a:extLst>
                </a:gridCol>
                <a:gridCol w="646839">
                  <a:extLst>
                    <a:ext uri="{9D8B030D-6E8A-4147-A177-3AD203B41FA5}">
                      <a16:colId xmlns:a16="http://schemas.microsoft.com/office/drawing/2014/main" val="2791042518"/>
                    </a:ext>
                  </a:extLst>
                </a:gridCol>
                <a:gridCol w="805180">
                  <a:extLst>
                    <a:ext uri="{9D8B030D-6E8A-4147-A177-3AD203B41FA5}">
                      <a16:colId xmlns:a16="http://schemas.microsoft.com/office/drawing/2014/main" val="3469147140"/>
                    </a:ext>
                  </a:extLst>
                </a:gridCol>
                <a:gridCol w="805180">
                  <a:extLst>
                    <a:ext uri="{9D8B030D-6E8A-4147-A177-3AD203B41FA5}">
                      <a16:colId xmlns:a16="http://schemas.microsoft.com/office/drawing/2014/main" val="507287538"/>
                    </a:ext>
                  </a:extLst>
                </a:gridCol>
                <a:gridCol w="698983">
                  <a:extLst>
                    <a:ext uri="{9D8B030D-6E8A-4147-A177-3AD203B41FA5}">
                      <a16:colId xmlns:a16="http://schemas.microsoft.com/office/drawing/2014/main" val="1942045100"/>
                    </a:ext>
                  </a:extLst>
                </a:gridCol>
                <a:gridCol w="1072346">
                  <a:extLst>
                    <a:ext uri="{9D8B030D-6E8A-4147-A177-3AD203B41FA5}">
                      <a16:colId xmlns:a16="http://schemas.microsoft.com/office/drawing/2014/main" val="3112804639"/>
                    </a:ext>
                  </a:extLst>
                </a:gridCol>
              </a:tblGrid>
              <a:tr h="0">
                <a:tc gridSpan="5"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tx1"/>
                          </a:solidFill>
                          <a:latin typeface="+mj-lt"/>
                        </a:rPr>
                        <a:t>TECHNICAL SPECIFICATIONS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4295"/>
                  </a:ext>
                </a:extLst>
              </a:tr>
              <a:tr h="206800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+mj-lt"/>
                        </a:rPr>
                        <a:t>Model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+mj-lt"/>
                        </a:rPr>
                        <a:t>Capacity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atin typeface="+mj-lt"/>
                        </a:rPr>
                        <a:t>Pitch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atin typeface="+mj-lt"/>
                        </a:rPr>
                        <a:t>mm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atin typeface="+mj-lt"/>
                        </a:rPr>
                        <a:t>Energy Source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atin typeface="+mj-lt"/>
                        </a:rPr>
                        <a:t>Voltage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atin typeface="+mj-lt"/>
                        </a:rPr>
                        <a:t>Power Output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atin typeface="+mj-lt"/>
                        </a:rPr>
                        <a:t>Type of Control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atin typeface="+mj-lt"/>
                        </a:rPr>
                        <a:t>Dimensions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atin typeface="+mj-lt"/>
                        </a:rPr>
                        <a:t>(W x D x H) mm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439306"/>
                  </a:ext>
                </a:extLst>
              </a:tr>
              <a:tr h="20680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atin typeface="+mj-lt"/>
                        </a:rPr>
                        <a:t>EHC-0623-MMC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dirty="0"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j-lt"/>
                        </a:rPr>
                        <a:t>5 Trays</a:t>
                      </a:r>
                    </a:p>
                    <a:p>
                      <a:pPr algn="ctr"/>
                      <a:r>
                        <a:rPr lang="en-US" sz="1000" dirty="0">
                          <a:latin typeface="+mj-lt"/>
                        </a:rPr>
                        <a:t>GN 1/1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j-lt"/>
                        </a:rPr>
                        <a:t>75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j-lt"/>
                        </a:rPr>
                        <a:t>Electric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j-lt"/>
                        </a:rPr>
                        <a:t>220 - 240V 1Ph/50Hz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j-lt"/>
                        </a:rPr>
                        <a:t>2 kW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j-lt"/>
                        </a:rPr>
                        <a:t>Digital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j-lt"/>
                        </a:rPr>
                        <a:t>520 x 750 x 650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0092608"/>
                  </a:ext>
                </a:extLst>
              </a:tr>
            </a:tbl>
          </a:graphicData>
        </a:graphic>
      </p:graphicFrame>
      <p:sp>
        <p:nvSpPr>
          <p:cNvPr id="31" name="Rectangle 7">
            <a:extLst>
              <a:ext uri="{FF2B5EF4-FFF2-40B4-BE49-F238E27FC236}">
                <a16:creationId xmlns:a16="http://schemas.microsoft.com/office/drawing/2014/main" id="{045BC6C4-2627-4D81-B855-7FAAB07D4A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43671"/>
            <a:ext cx="3842795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Durable, hygienic, and rust-resistant.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Precise temperature settings for optimal warming condition.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Ideal for batch cooking, catering and assembly line concepts.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Easy operation and maintenance for busy environments.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Ensures uniform texture and moisture in every batch. </a:t>
            </a:r>
          </a:p>
        </p:txBody>
      </p:sp>
      <p:pic>
        <p:nvPicPr>
          <p:cNvPr id="33" name="Picture 1" descr="A logo for a restaurant&#10;&#10;Description automatically generated">
            <a:extLst>
              <a:ext uri="{FF2B5EF4-FFF2-40B4-BE49-F238E27FC236}">
                <a16:creationId xmlns:a16="http://schemas.microsoft.com/office/drawing/2014/main" id="{B8AFE4BA-D5B9-EF16-3B37-2EF15DCDFA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03" b="39684"/>
          <a:stretch/>
        </p:blipFill>
        <p:spPr bwMode="auto">
          <a:xfrm>
            <a:off x="75167" y="272617"/>
            <a:ext cx="1963455" cy="376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7FDF8B-3E97-087E-ACDB-F74C401A92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469" y="1396799"/>
            <a:ext cx="2405351" cy="2747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7548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472</TotalTime>
  <Words>249</Words>
  <Application>Microsoft Office PowerPoint</Application>
  <PresentationFormat>A4 Paper (210x297 mm)</PresentationFormat>
  <Paragraphs>41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Mohamed Safieldin</dc:creator>
  <cp:lastModifiedBy>Mohamed Safieldin</cp:lastModifiedBy>
  <cp:revision>7</cp:revision>
  <dcterms:created xsi:type="dcterms:W3CDTF">2024-04-06T15:57:04Z</dcterms:created>
  <dcterms:modified xsi:type="dcterms:W3CDTF">2025-09-10T12:36:56Z</dcterms:modified>
</cp:coreProperties>
</file>